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62" r:id="rId3"/>
    <p:sldId id="263" r:id="rId4"/>
    <p:sldId id="264" r:id="rId5"/>
    <p:sldId id="257" r:id="rId6"/>
    <p:sldId id="265" r:id="rId7"/>
    <p:sldId id="266" r:id="rId8"/>
    <p:sldId id="267" r:id="rId9"/>
    <p:sldId id="268" r:id="rId10"/>
    <p:sldId id="269" r:id="rId11"/>
    <p:sldId id="270" r:id="rId12"/>
    <p:sldId id="271" r:id="rId13"/>
    <p:sldId id="272" r:id="rId14"/>
    <p:sldId id="273" r:id="rId15"/>
    <p:sldId id="274" r:id="rId16"/>
    <p:sldId id="260" r:id="rId17"/>
    <p:sldId id="275" r:id="rId18"/>
    <p:sldId id="276" r:id="rId19"/>
    <p:sldId id="277" r:id="rId20"/>
    <p:sldId id="278" r:id="rId21"/>
    <p:sldId id="279" r:id="rId22"/>
    <p:sldId id="280" r:id="rId23"/>
    <p:sldId id="281" r:id="rId24"/>
    <p:sldId id="316" r:id="rId25"/>
    <p:sldId id="315" r:id="rId26"/>
    <p:sldId id="383" r:id="rId27"/>
    <p:sldId id="381" r:id="rId28"/>
    <p:sldId id="382" r:id="rId29"/>
    <p:sldId id="288" r:id="rId30"/>
    <p:sldId id="289" r:id="rId31"/>
    <p:sldId id="290" r:id="rId32"/>
    <p:sldId id="323" r:id="rId33"/>
    <p:sldId id="326" r:id="rId34"/>
    <p:sldId id="327" r:id="rId35"/>
    <p:sldId id="324" r:id="rId36"/>
    <p:sldId id="294" r:id="rId37"/>
    <p:sldId id="295" r:id="rId38"/>
    <p:sldId id="328" r:id="rId39"/>
    <p:sldId id="329" r:id="rId40"/>
    <p:sldId id="330" r:id="rId41"/>
    <p:sldId id="331" r:id="rId42"/>
    <p:sldId id="332" r:id="rId43"/>
    <p:sldId id="333" r:id="rId44"/>
    <p:sldId id="334" r:id="rId45"/>
    <p:sldId id="335" r:id="rId46"/>
    <p:sldId id="336" r:id="rId47"/>
    <p:sldId id="337" r:id="rId48"/>
    <p:sldId id="339" r:id="rId49"/>
    <p:sldId id="310" r:id="rId50"/>
    <p:sldId id="340" r:id="rId51"/>
    <p:sldId id="296" r:id="rId52"/>
    <p:sldId id="359" r:id="rId53"/>
    <p:sldId id="360" r:id="rId54"/>
    <p:sldId id="341" r:id="rId55"/>
    <p:sldId id="361" r:id="rId56"/>
    <p:sldId id="362" r:id="rId57"/>
    <p:sldId id="345" r:id="rId58"/>
    <p:sldId id="378" r:id="rId59"/>
    <p:sldId id="298" r:id="rId60"/>
    <p:sldId id="363" r:id="rId61"/>
    <p:sldId id="364" r:id="rId62"/>
    <p:sldId id="351" r:id="rId63"/>
    <p:sldId id="379" r:id="rId64"/>
    <p:sldId id="380" r:id="rId65"/>
    <p:sldId id="352" r:id="rId66"/>
    <p:sldId id="303" r:id="rId67"/>
    <p:sldId id="365" r:id="rId68"/>
    <p:sldId id="305" r:id="rId69"/>
    <p:sldId id="306" r:id="rId70"/>
    <p:sldId id="307" r:id="rId71"/>
    <p:sldId id="366" r:id="rId72"/>
    <p:sldId id="367" r:id="rId73"/>
    <p:sldId id="375" r:id="rId74"/>
    <p:sldId id="376" r:id="rId75"/>
    <p:sldId id="377" r:id="rId76"/>
    <p:sldId id="385" r:id="rId77"/>
    <p:sldId id="386" r:id="rId78"/>
    <p:sldId id="313" r:id="rId7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 Bennett" initials="RB" lastIdx="1" clrIdx="0">
    <p:extLst>
      <p:ext uri="{19B8F6BF-5375-455C-9EA6-DF929625EA0E}">
        <p15:presenceInfo xmlns:p15="http://schemas.microsoft.com/office/powerpoint/2012/main" userId="e4c62fea20694ff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99CCFF"/>
    <a:srgbClr val="3333FF"/>
    <a:srgbClr val="CCECFF"/>
    <a:srgbClr val="CC99FF"/>
    <a:srgbClr val="00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18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447014E4-9045-4D5A-A32F-DF6E640D18B5}" type="datetimeFigureOut">
              <a:rPr lang="en-US" smtClean="0"/>
              <a:t>6/23/2020</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996EF635-A183-40C8-A940-37112622AD1F}" type="slidenum">
              <a:rPr lang="en-US" smtClean="0"/>
              <a:t>‹#›</a:t>
            </a:fld>
            <a:endParaRPr lang="en-US" dirty="0"/>
          </a:p>
        </p:txBody>
      </p:sp>
    </p:spTree>
    <p:extLst>
      <p:ext uri="{BB962C8B-B14F-4D97-AF65-F5344CB8AC3E}">
        <p14:creationId xmlns:p14="http://schemas.microsoft.com/office/powerpoint/2010/main" val="4100998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E3014-BCA3-4941-BE65-2F3A6806D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3F3FF7-3A1B-45BD-A723-11001268FA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45C0BE-B17B-4A13-BADF-8BA08D000C30}"/>
              </a:ext>
            </a:extLst>
          </p:cNvPr>
          <p:cNvSpPr>
            <a:spLocks noGrp="1"/>
          </p:cNvSpPr>
          <p:nvPr>
            <p:ph type="dt" sz="half" idx="10"/>
          </p:nvPr>
        </p:nvSpPr>
        <p:spPr/>
        <p:txBody>
          <a:bodyPr/>
          <a:lstStyle/>
          <a:p>
            <a:fld id="{1B905E35-15C0-47B5-B737-70D0AF02F4CF}" type="datetime1">
              <a:rPr lang="en-US" smtClean="0"/>
              <a:t>6/23/2020</a:t>
            </a:fld>
            <a:endParaRPr lang="en-US" dirty="0"/>
          </a:p>
        </p:txBody>
      </p:sp>
      <p:sp>
        <p:nvSpPr>
          <p:cNvPr id="5" name="Footer Placeholder 4">
            <a:extLst>
              <a:ext uri="{FF2B5EF4-FFF2-40B4-BE49-F238E27FC236}">
                <a16:creationId xmlns:a16="http://schemas.microsoft.com/office/drawing/2014/main" id="{C8ABBC8B-4CD5-4758-BB70-E279CAAA6A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3C3E5B-2387-4856-85B3-3ACAE5B4DEBB}"/>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420595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898B-4E20-4B7C-BB27-F08923EA3C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A3923-E784-4968-B0BC-3C8E8D32AA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26A33-9105-44D7-AEB7-BE9B54A89F64}"/>
              </a:ext>
            </a:extLst>
          </p:cNvPr>
          <p:cNvSpPr>
            <a:spLocks noGrp="1"/>
          </p:cNvSpPr>
          <p:nvPr>
            <p:ph type="dt" sz="half" idx="10"/>
          </p:nvPr>
        </p:nvSpPr>
        <p:spPr/>
        <p:txBody>
          <a:bodyPr/>
          <a:lstStyle/>
          <a:p>
            <a:fld id="{1FFE3F4F-27DD-4836-B592-E5EC9E6582E4}" type="datetime1">
              <a:rPr lang="en-US" smtClean="0"/>
              <a:t>6/23/2020</a:t>
            </a:fld>
            <a:endParaRPr lang="en-US" dirty="0"/>
          </a:p>
        </p:txBody>
      </p:sp>
      <p:sp>
        <p:nvSpPr>
          <p:cNvPr id="5" name="Footer Placeholder 4">
            <a:extLst>
              <a:ext uri="{FF2B5EF4-FFF2-40B4-BE49-F238E27FC236}">
                <a16:creationId xmlns:a16="http://schemas.microsoft.com/office/drawing/2014/main" id="{D103EE43-77B0-4F50-A76E-0FC25EA47E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B2EABD-042D-4BC7-8EF5-2E35F98E570F}"/>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316510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41BE49-4C7F-48A8-90D3-C6590BFA71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AD52A6-528D-4D6F-A9E0-FCA6F0D078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555BE-53F0-4B1A-AD66-3DAEEC9A36C5}"/>
              </a:ext>
            </a:extLst>
          </p:cNvPr>
          <p:cNvSpPr>
            <a:spLocks noGrp="1"/>
          </p:cNvSpPr>
          <p:nvPr>
            <p:ph type="dt" sz="half" idx="10"/>
          </p:nvPr>
        </p:nvSpPr>
        <p:spPr/>
        <p:txBody>
          <a:bodyPr/>
          <a:lstStyle/>
          <a:p>
            <a:fld id="{A4361347-5BB3-4D50-B5E8-F9F06F94D0D3}" type="datetime1">
              <a:rPr lang="en-US" smtClean="0"/>
              <a:t>6/23/2020</a:t>
            </a:fld>
            <a:endParaRPr lang="en-US" dirty="0"/>
          </a:p>
        </p:txBody>
      </p:sp>
      <p:sp>
        <p:nvSpPr>
          <p:cNvPr id="5" name="Footer Placeholder 4">
            <a:extLst>
              <a:ext uri="{FF2B5EF4-FFF2-40B4-BE49-F238E27FC236}">
                <a16:creationId xmlns:a16="http://schemas.microsoft.com/office/drawing/2014/main" id="{DD757790-D66D-451E-8AAE-F4B5FC2B37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CC7736-48EF-44D4-8E35-E19D7F971237}"/>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4251461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94BC-6559-48CB-B22D-EAE20ED1BF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AF6989-02AB-4493-B80A-85EBBD8F54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41C94-D0DD-40D0-BFC5-ECBFDBBECE82}"/>
              </a:ext>
            </a:extLst>
          </p:cNvPr>
          <p:cNvSpPr>
            <a:spLocks noGrp="1"/>
          </p:cNvSpPr>
          <p:nvPr>
            <p:ph type="dt" sz="half" idx="10"/>
          </p:nvPr>
        </p:nvSpPr>
        <p:spPr/>
        <p:txBody>
          <a:bodyPr/>
          <a:lstStyle/>
          <a:p>
            <a:fld id="{C0AD22C7-F2B2-4811-A2FD-56A0F04291CB}" type="datetime1">
              <a:rPr lang="en-US" smtClean="0"/>
              <a:t>6/23/2020</a:t>
            </a:fld>
            <a:endParaRPr lang="en-US" dirty="0"/>
          </a:p>
        </p:txBody>
      </p:sp>
      <p:sp>
        <p:nvSpPr>
          <p:cNvPr id="5" name="Footer Placeholder 4">
            <a:extLst>
              <a:ext uri="{FF2B5EF4-FFF2-40B4-BE49-F238E27FC236}">
                <a16:creationId xmlns:a16="http://schemas.microsoft.com/office/drawing/2014/main" id="{3177452A-2299-453B-807F-6685812E28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A6DB5D-9E2E-4133-8F7B-BD622A9A848D}"/>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310582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DCE2-2BB8-4504-9AC2-1D6ACB8E5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C7D703-7D1D-4BC5-AE87-2DE65585E2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E02A5-DB7E-4747-98A4-027E38688040}"/>
              </a:ext>
            </a:extLst>
          </p:cNvPr>
          <p:cNvSpPr>
            <a:spLocks noGrp="1"/>
          </p:cNvSpPr>
          <p:nvPr>
            <p:ph type="dt" sz="half" idx="10"/>
          </p:nvPr>
        </p:nvSpPr>
        <p:spPr/>
        <p:txBody>
          <a:bodyPr/>
          <a:lstStyle/>
          <a:p>
            <a:fld id="{7E0F0AB4-A37F-42B0-967C-4AE420896F12}" type="datetime1">
              <a:rPr lang="en-US" smtClean="0"/>
              <a:t>6/23/2020</a:t>
            </a:fld>
            <a:endParaRPr lang="en-US" dirty="0"/>
          </a:p>
        </p:txBody>
      </p:sp>
      <p:sp>
        <p:nvSpPr>
          <p:cNvPr id="5" name="Footer Placeholder 4">
            <a:extLst>
              <a:ext uri="{FF2B5EF4-FFF2-40B4-BE49-F238E27FC236}">
                <a16:creationId xmlns:a16="http://schemas.microsoft.com/office/drawing/2014/main" id="{FB5CF3AB-EE1A-4E79-B647-8FE2AD1AAF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4885B5-BF84-4E2F-90AF-2C42CF2C3C0F}"/>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327721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391C-5BC6-4D3A-8B13-7237E1C5A2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D42961-E740-4D83-900A-100601DD0F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5C6F62-C952-4D5D-AF60-940899EB8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83EAA4-0086-491B-ABB7-1B6A80439CDB}"/>
              </a:ext>
            </a:extLst>
          </p:cNvPr>
          <p:cNvSpPr>
            <a:spLocks noGrp="1"/>
          </p:cNvSpPr>
          <p:nvPr>
            <p:ph type="dt" sz="half" idx="10"/>
          </p:nvPr>
        </p:nvSpPr>
        <p:spPr/>
        <p:txBody>
          <a:bodyPr/>
          <a:lstStyle/>
          <a:p>
            <a:fld id="{A2C37B30-42A2-4C82-BEAB-5CCB7E8CAA51}" type="datetime1">
              <a:rPr lang="en-US" smtClean="0"/>
              <a:t>6/23/2020</a:t>
            </a:fld>
            <a:endParaRPr lang="en-US" dirty="0"/>
          </a:p>
        </p:txBody>
      </p:sp>
      <p:sp>
        <p:nvSpPr>
          <p:cNvPr id="6" name="Footer Placeholder 5">
            <a:extLst>
              <a:ext uri="{FF2B5EF4-FFF2-40B4-BE49-F238E27FC236}">
                <a16:creationId xmlns:a16="http://schemas.microsoft.com/office/drawing/2014/main" id="{32B6BE0A-B9C7-486A-B247-0E76A629EE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72D9EB-CC4E-4AEE-AC94-4FDA37A9CBD0}"/>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287087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5427-8DEA-420C-ABC5-A90FE8FB6C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8016D6-6A53-41F6-B0D4-B19511025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61553F-CEAB-4C9F-A276-35832FCD64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32BAFC-36F1-4D81-9907-A9562FF956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665D33-4C1E-43D4-AC31-551B14724F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6DE078-4A08-4B1B-A55D-811BF0A9B9AC}"/>
              </a:ext>
            </a:extLst>
          </p:cNvPr>
          <p:cNvSpPr>
            <a:spLocks noGrp="1"/>
          </p:cNvSpPr>
          <p:nvPr>
            <p:ph type="dt" sz="half" idx="10"/>
          </p:nvPr>
        </p:nvSpPr>
        <p:spPr/>
        <p:txBody>
          <a:bodyPr/>
          <a:lstStyle/>
          <a:p>
            <a:fld id="{5D13D03D-BF6E-49BD-8E50-400A764DFFD0}" type="datetime1">
              <a:rPr lang="en-US" smtClean="0"/>
              <a:t>6/23/2020</a:t>
            </a:fld>
            <a:endParaRPr lang="en-US" dirty="0"/>
          </a:p>
        </p:txBody>
      </p:sp>
      <p:sp>
        <p:nvSpPr>
          <p:cNvPr id="8" name="Footer Placeholder 7">
            <a:extLst>
              <a:ext uri="{FF2B5EF4-FFF2-40B4-BE49-F238E27FC236}">
                <a16:creationId xmlns:a16="http://schemas.microsoft.com/office/drawing/2014/main" id="{26BECDC0-792A-4374-91E8-FA2C1062DA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A67563C-6CDE-4236-BFCF-44900E9C8757}"/>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2044383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304F-C637-4A3F-9798-CFC8A94E9D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781B41-74CE-4CC8-9688-8F115A063F17}"/>
              </a:ext>
            </a:extLst>
          </p:cNvPr>
          <p:cNvSpPr>
            <a:spLocks noGrp="1"/>
          </p:cNvSpPr>
          <p:nvPr>
            <p:ph type="dt" sz="half" idx="10"/>
          </p:nvPr>
        </p:nvSpPr>
        <p:spPr/>
        <p:txBody>
          <a:bodyPr/>
          <a:lstStyle/>
          <a:p>
            <a:fld id="{CD2B7E20-CB8D-4C9B-B45E-15C23677F7C5}" type="datetime1">
              <a:rPr lang="en-US" smtClean="0"/>
              <a:t>6/23/2020</a:t>
            </a:fld>
            <a:endParaRPr lang="en-US" dirty="0"/>
          </a:p>
        </p:txBody>
      </p:sp>
      <p:sp>
        <p:nvSpPr>
          <p:cNvPr id="4" name="Footer Placeholder 3">
            <a:extLst>
              <a:ext uri="{FF2B5EF4-FFF2-40B4-BE49-F238E27FC236}">
                <a16:creationId xmlns:a16="http://schemas.microsoft.com/office/drawing/2014/main" id="{BB55643C-9C1C-4ADF-ADCB-DE5A77CE24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89ADD57-4F4C-4841-AC03-1FC3E7C4CBC1}"/>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362426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2BB186-0F5C-4BF9-AA85-C062A3B010E0}"/>
              </a:ext>
            </a:extLst>
          </p:cNvPr>
          <p:cNvSpPr>
            <a:spLocks noGrp="1"/>
          </p:cNvSpPr>
          <p:nvPr>
            <p:ph type="dt" sz="half" idx="10"/>
          </p:nvPr>
        </p:nvSpPr>
        <p:spPr/>
        <p:txBody>
          <a:bodyPr/>
          <a:lstStyle/>
          <a:p>
            <a:fld id="{36226A2C-4539-4B98-9A91-0320F0B0EED9}" type="datetime1">
              <a:rPr lang="en-US" smtClean="0"/>
              <a:t>6/23/2020</a:t>
            </a:fld>
            <a:endParaRPr lang="en-US" dirty="0"/>
          </a:p>
        </p:txBody>
      </p:sp>
      <p:sp>
        <p:nvSpPr>
          <p:cNvPr id="3" name="Footer Placeholder 2">
            <a:extLst>
              <a:ext uri="{FF2B5EF4-FFF2-40B4-BE49-F238E27FC236}">
                <a16:creationId xmlns:a16="http://schemas.microsoft.com/office/drawing/2014/main" id="{A4AA7850-3DBE-470E-BC1F-3EB642D0BE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31063EC-EE45-4FC3-8E03-11D27D21BCE9}"/>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163638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78BD-BC3E-4709-B339-6AE14B735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7FD6D3-A271-4BF1-B27D-4E2EEA3DF4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137C01-3633-4580-B868-D1C389395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0E5283-CBF4-41C2-95B3-A21EE490D730}"/>
              </a:ext>
            </a:extLst>
          </p:cNvPr>
          <p:cNvSpPr>
            <a:spLocks noGrp="1"/>
          </p:cNvSpPr>
          <p:nvPr>
            <p:ph type="dt" sz="half" idx="10"/>
          </p:nvPr>
        </p:nvSpPr>
        <p:spPr/>
        <p:txBody>
          <a:bodyPr/>
          <a:lstStyle/>
          <a:p>
            <a:fld id="{A14A331A-A542-4F71-A045-63C90E3DBE5E}" type="datetime1">
              <a:rPr lang="en-US" smtClean="0"/>
              <a:t>6/23/2020</a:t>
            </a:fld>
            <a:endParaRPr lang="en-US" dirty="0"/>
          </a:p>
        </p:txBody>
      </p:sp>
      <p:sp>
        <p:nvSpPr>
          <p:cNvPr id="6" name="Footer Placeholder 5">
            <a:extLst>
              <a:ext uri="{FF2B5EF4-FFF2-40B4-BE49-F238E27FC236}">
                <a16:creationId xmlns:a16="http://schemas.microsoft.com/office/drawing/2014/main" id="{CC85A4A3-2646-4A4A-8674-FE69DCCC8E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C8FE3F-4A13-4AA2-9428-DFA215BE9F97}"/>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281411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C81E-F9DD-4BA9-9EAE-0A3DA31A2E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B66AEA-3427-489F-A3CF-74FE831A5E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CCCB7D-F184-4795-9EE0-9376A62D8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9F65A7-08C0-4522-BF4C-26BA6D7C9FB6}"/>
              </a:ext>
            </a:extLst>
          </p:cNvPr>
          <p:cNvSpPr>
            <a:spLocks noGrp="1"/>
          </p:cNvSpPr>
          <p:nvPr>
            <p:ph type="dt" sz="half" idx="10"/>
          </p:nvPr>
        </p:nvSpPr>
        <p:spPr/>
        <p:txBody>
          <a:bodyPr/>
          <a:lstStyle/>
          <a:p>
            <a:fld id="{EDE1191C-8D6A-4721-A17D-2F4138649139}" type="datetime1">
              <a:rPr lang="en-US" smtClean="0"/>
              <a:t>6/23/2020</a:t>
            </a:fld>
            <a:endParaRPr lang="en-US" dirty="0"/>
          </a:p>
        </p:txBody>
      </p:sp>
      <p:sp>
        <p:nvSpPr>
          <p:cNvPr id="6" name="Footer Placeholder 5">
            <a:extLst>
              <a:ext uri="{FF2B5EF4-FFF2-40B4-BE49-F238E27FC236}">
                <a16:creationId xmlns:a16="http://schemas.microsoft.com/office/drawing/2014/main" id="{3DA1B036-5953-4ECD-AC86-27AF09AD2C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1B412D-6F65-49DD-AF29-EA72967D11B3}"/>
              </a:ext>
            </a:extLst>
          </p:cNvPr>
          <p:cNvSpPr>
            <a:spLocks noGrp="1"/>
          </p:cNvSpPr>
          <p:nvPr>
            <p:ph type="sldNum" sz="quarter" idx="12"/>
          </p:nvPr>
        </p:nvSpPr>
        <p:spPr/>
        <p:txBody>
          <a:bodyPr/>
          <a:lstStyle/>
          <a:p>
            <a:fld id="{72B57753-A601-4921-9D09-E2F6564B46B2}" type="slidenum">
              <a:rPr lang="en-US" smtClean="0"/>
              <a:t>‹#›</a:t>
            </a:fld>
            <a:endParaRPr lang="en-US" dirty="0"/>
          </a:p>
        </p:txBody>
      </p:sp>
    </p:spTree>
    <p:extLst>
      <p:ext uri="{BB962C8B-B14F-4D97-AF65-F5344CB8AC3E}">
        <p14:creationId xmlns:p14="http://schemas.microsoft.com/office/powerpoint/2010/main" val="2341911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7BC38C-D843-44FF-8437-941FA8A56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A91D06-2561-490D-915D-56CE4A4446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1AA46-DF3B-45E6-8E1D-BCA150B99D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AC233-94CB-434D-A915-6B96441B8444}" type="datetime1">
              <a:rPr lang="en-US" smtClean="0"/>
              <a:t>6/23/2020</a:t>
            </a:fld>
            <a:endParaRPr lang="en-US" dirty="0"/>
          </a:p>
        </p:txBody>
      </p:sp>
      <p:sp>
        <p:nvSpPr>
          <p:cNvPr id="5" name="Footer Placeholder 4">
            <a:extLst>
              <a:ext uri="{FF2B5EF4-FFF2-40B4-BE49-F238E27FC236}">
                <a16:creationId xmlns:a16="http://schemas.microsoft.com/office/drawing/2014/main" id="{7809797D-FE2A-42FE-A098-B2A0A5033A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A041DDE-C1A8-4E25-A454-9C0FC7CD1E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57753-A601-4921-9D09-E2F6564B46B2}" type="slidenum">
              <a:rPr lang="en-US" smtClean="0"/>
              <a:t>‹#›</a:t>
            </a:fld>
            <a:endParaRPr lang="en-US" dirty="0"/>
          </a:p>
        </p:txBody>
      </p:sp>
    </p:spTree>
    <p:extLst>
      <p:ext uri="{BB962C8B-B14F-4D97-AF65-F5344CB8AC3E}">
        <p14:creationId xmlns:p14="http://schemas.microsoft.com/office/powerpoint/2010/main" val="235672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AA281-B5AB-4A76-90BF-69B3730711E3}"/>
              </a:ext>
            </a:extLst>
          </p:cNvPr>
          <p:cNvSpPr>
            <a:spLocks noGrp="1"/>
          </p:cNvSpPr>
          <p:nvPr>
            <p:ph type="ctrTitle"/>
          </p:nvPr>
        </p:nvSpPr>
        <p:spPr>
          <a:xfrm>
            <a:off x="1524000" y="1122363"/>
            <a:ext cx="9144000" cy="1655762"/>
          </a:xfrm>
        </p:spPr>
        <p:txBody>
          <a:bodyPr/>
          <a:lstStyle/>
          <a:p>
            <a:r>
              <a:rPr lang="en-US" b="1" dirty="0">
                <a:latin typeface="Papyrus" panose="03070502060502030205" pitchFamily="66" charset="0"/>
              </a:rPr>
              <a:t>Notes on the Holy Spirit</a:t>
            </a:r>
          </a:p>
        </p:txBody>
      </p:sp>
      <p:sp>
        <p:nvSpPr>
          <p:cNvPr id="3" name="Subtitle 2">
            <a:extLst>
              <a:ext uri="{FF2B5EF4-FFF2-40B4-BE49-F238E27FC236}">
                <a16:creationId xmlns:a16="http://schemas.microsoft.com/office/drawing/2014/main" id="{1EA20D1B-DCAD-451C-B430-2EDE4DF253FE}"/>
              </a:ext>
            </a:extLst>
          </p:cNvPr>
          <p:cNvSpPr>
            <a:spLocks noGrp="1"/>
          </p:cNvSpPr>
          <p:nvPr>
            <p:ph type="subTitle" idx="1"/>
          </p:nvPr>
        </p:nvSpPr>
        <p:spPr/>
        <p:txBody>
          <a:bodyPr/>
          <a:lstStyle/>
          <a:p>
            <a:r>
              <a:rPr lang="en-US" dirty="0"/>
              <a:t>Salem Bible Students Convention</a:t>
            </a:r>
          </a:p>
          <a:p>
            <a:r>
              <a:rPr lang="en-US" dirty="0"/>
              <a:t>June 28, 2020</a:t>
            </a:r>
          </a:p>
        </p:txBody>
      </p:sp>
      <p:sp>
        <p:nvSpPr>
          <p:cNvPr id="4" name="Slide Number Placeholder 3">
            <a:extLst>
              <a:ext uri="{FF2B5EF4-FFF2-40B4-BE49-F238E27FC236}">
                <a16:creationId xmlns:a16="http://schemas.microsoft.com/office/drawing/2014/main" id="{5AD39830-819E-4772-8213-C0DF85CF1AA4}"/>
              </a:ext>
            </a:extLst>
          </p:cNvPr>
          <p:cNvSpPr>
            <a:spLocks noGrp="1"/>
          </p:cNvSpPr>
          <p:nvPr>
            <p:ph type="sldNum" sz="quarter" idx="12"/>
          </p:nvPr>
        </p:nvSpPr>
        <p:spPr/>
        <p:txBody>
          <a:bodyPr/>
          <a:lstStyle/>
          <a:p>
            <a:fld id="{72B57753-A601-4921-9D09-E2F6564B46B2}" type="slidenum">
              <a:rPr lang="en-US" smtClean="0"/>
              <a:t>1</a:t>
            </a:fld>
            <a:endParaRPr lang="en-US" dirty="0"/>
          </a:p>
        </p:txBody>
      </p:sp>
    </p:spTree>
    <p:extLst>
      <p:ext uri="{BB962C8B-B14F-4D97-AF65-F5344CB8AC3E}">
        <p14:creationId xmlns:p14="http://schemas.microsoft.com/office/powerpoint/2010/main" val="3773815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241570"/>
            <a:ext cx="10956022" cy="1384995"/>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For as the body </a:t>
            </a:r>
            <a:r>
              <a:rPr lang="en-US" sz="2400" dirty="0">
                <a:latin typeface="+mj-lt"/>
              </a:rPr>
              <a:t>[the form] </a:t>
            </a:r>
            <a:r>
              <a:rPr lang="en-US" sz="2800" dirty="0">
                <a:solidFill>
                  <a:srgbClr val="3333FF"/>
                </a:solidFill>
                <a:latin typeface="Monotype Corsiva" panose="03010101010201010101" pitchFamily="66" charset="0"/>
              </a:rPr>
              <a:t>without the spirit </a:t>
            </a:r>
            <a:r>
              <a:rPr lang="en-US" sz="2400" dirty="0">
                <a:latin typeface="+mj-lt"/>
              </a:rPr>
              <a:t>[the breath of life] </a:t>
            </a:r>
            <a:r>
              <a:rPr lang="en-US" sz="2800" dirty="0">
                <a:solidFill>
                  <a:srgbClr val="3333FF"/>
                </a:solidFill>
                <a:latin typeface="Monotype Corsiva" panose="03010101010201010101" pitchFamily="66" charset="0"/>
              </a:rPr>
              <a:t>is dead </a:t>
            </a:r>
            <a:r>
              <a:rPr lang="en-US" sz="2400" dirty="0">
                <a:latin typeface="+mj-lt"/>
              </a:rPr>
              <a:t>[without life, without sentience]</a:t>
            </a:r>
            <a:r>
              <a:rPr lang="en-US" sz="2800" dirty="0">
                <a:solidFill>
                  <a:srgbClr val="3333FF"/>
                </a:solidFill>
                <a:latin typeface="Monotype Corsiva" panose="03010101010201010101" pitchFamily="66" charset="0"/>
              </a:rPr>
              <a:t>, so faith without works is dead also. — James 2:26 KJV </a:t>
            </a:r>
          </a:p>
          <a:p>
            <a:pPr algn="ctr"/>
            <a:endParaRPr lang="en-US" sz="2800" dirty="0">
              <a:solidFill>
                <a:srgbClr val="3333FF"/>
              </a:solidFill>
              <a:latin typeface="Monotype Corsiva" panose="03010101010201010101" pitchFamily="66" charset="0"/>
            </a:endParaRPr>
          </a:p>
        </p:txBody>
      </p:sp>
      <p:sp>
        <p:nvSpPr>
          <p:cNvPr id="3" name="Slide Number Placeholder 2">
            <a:extLst>
              <a:ext uri="{FF2B5EF4-FFF2-40B4-BE49-F238E27FC236}">
                <a16:creationId xmlns:a16="http://schemas.microsoft.com/office/drawing/2014/main" id="{47982168-D02D-439B-AFD5-B759A27D4DEA}"/>
              </a:ext>
            </a:extLst>
          </p:cNvPr>
          <p:cNvSpPr>
            <a:spLocks noGrp="1"/>
          </p:cNvSpPr>
          <p:nvPr>
            <p:ph type="sldNum" sz="quarter" idx="12"/>
          </p:nvPr>
        </p:nvSpPr>
        <p:spPr/>
        <p:txBody>
          <a:bodyPr/>
          <a:lstStyle/>
          <a:p>
            <a:fld id="{72B57753-A601-4921-9D09-E2F6564B46B2}" type="slidenum">
              <a:rPr lang="en-US" smtClean="0"/>
              <a:t>10</a:t>
            </a:fld>
            <a:endParaRPr lang="en-US" dirty="0"/>
          </a:p>
        </p:txBody>
      </p:sp>
    </p:spTree>
    <p:extLst>
      <p:ext uri="{BB962C8B-B14F-4D97-AF65-F5344CB8AC3E}">
        <p14:creationId xmlns:p14="http://schemas.microsoft.com/office/powerpoint/2010/main" val="433646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241570"/>
            <a:ext cx="10956022" cy="3539430"/>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For as the body </a:t>
            </a:r>
            <a:r>
              <a:rPr lang="en-US" sz="2400" dirty="0">
                <a:latin typeface="+mj-lt"/>
              </a:rPr>
              <a:t>[the form] </a:t>
            </a:r>
            <a:r>
              <a:rPr lang="en-US" sz="2800" dirty="0">
                <a:solidFill>
                  <a:srgbClr val="3333FF"/>
                </a:solidFill>
                <a:latin typeface="Monotype Corsiva" panose="03010101010201010101" pitchFamily="66" charset="0"/>
              </a:rPr>
              <a:t>without the spirit </a:t>
            </a:r>
            <a:r>
              <a:rPr lang="en-US" sz="2400" dirty="0">
                <a:latin typeface="+mj-lt"/>
              </a:rPr>
              <a:t>[the breath of life] </a:t>
            </a:r>
            <a:r>
              <a:rPr lang="en-US" sz="2800" dirty="0">
                <a:solidFill>
                  <a:srgbClr val="3333FF"/>
                </a:solidFill>
                <a:latin typeface="Monotype Corsiva" panose="03010101010201010101" pitchFamily="66" charset="0"/>
              </a:rPr>
              <a:t>is dead </a:t>
            </a:r>
            <a:r>
              <a:rPr lang="en-US" sz="2400" dirty="0">
                <a:latin typeface="+mj-lt"/>
              </a:rPr>
              <a:t>[without life, without sentience]</a:t>
            </a:r>
            <a:r>
              <a:rPr lang="en-US" sz="2800" dirty="0">
                <a:solidFill>
                  <a:srgbClr val="3333FF"/>
                </a:solidFill>
                <a:latin typeface="Monotype Corsiva" panose="03010101010201010101" pitchFamily="66" charset="0"/>
              </a:rPr>
              <a:t>, so faith without works is dead also. — James 2:26 KJV </a:t>
            </a: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a:p>
            <a:pPr algn="ctr"/>
            <a:r>
              <a:rPr lang="en-US" sz="2800" dirty="0">
                <a:latin typeface="Aharoni" panose="02010803020104030203" pitchFamily="2" charset="-79"/>
                <a:cs typeface="Aharoni" panose="02010803020104030203" pitchFamily="2" charset="-79"/>
              </a:rPr>
              <a:t>THE BODY – THE BREATH OF LIFE = NO SENTIENCE </a:t>
            </a: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p:txBody>
      </p:sp>
      <p:sp>
        <p:nvSpPr>
          <p:cNvPr id="3" name="Slide Number Placeholder 2">
            <a:extLst>
              <a:ext uri="{FF2B5EF4-FFF2-40B4-BE49-F238E27FC236}">
                <a16:creationId xmlns:a16="http://schemas.microsoft.com/office/drawing/2014/main" id="{E9BE7E7F-CA75-4825-91E5-09058AEDB575}"/>
              </a:ext>
            </a:extLst>
          </p:cNvPr>
          <p:cNvSpPr>
            <a:spLocks noGrp="1"/>
          </p:cNvSpPr>
          <p:nvPr>
            <p:ph type="sldNum" sz="quarter" idx="12"/>
          </p:nvPr>
        </p:nvSpPr>
        <p:spPr/>
        <p:txBody>
          <a:bodyPr/>
          <a:lstStyle/>
          <a:p>
            <a:fld id="{72B57753-A601-4921-9D09-E2F6564B46B2}" type="slidenum">
              <a:rPr lang="en-US" smtClean="0"/>
              <a:t>11</a:t>
            </a:fld>
            <a:endParaRPr lang="en-US" dirty="0"/>
          </a:p>
        </p:txBody>
      </p:sp>
    </p:spTree>
    <p:extLst>
      <p:ext uri="{BB962C8B-B14F-4D97-AF65-F5344CB8AC3E}">
        <p14:creationId xmlns:p14="http://schemas.microsoft.com/office/powerpoint/2010/main" val="1345272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241570"/>
            <a:ext cx="10956022" cy="4832092"/>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For as the body </a:t>
            </a:r>
            <a:r>
              <a:rPr lang="en-US" sz="2400" dirty="0">
                <a:latin typeface="+mj-lt"/>
              </a:rPr>
              <a:t>[the form] </a:t>
            </a:r>
            <a:r>
              <a:rPr lang="en-US" sz="2800" dirty="0">
                <a:solidFill>
                  <a:srgbClr val="3333FF"/>
                </a:solidFill>
                <a:latin typeface="Monotype Corsiva" panose="03010101010201010101" pitchFamily="66" charset="0"/>
              </a:rPr>
              <a:t>without the spirit </a:t>
            </a:r>
            <a:r>
              <a:rPr lang="en-US" sz="2400" dirty="0">
                <a:latin typeface="+mj-lt"/>
              </a:rPr>
              <a:t>[the breath of life] </a:t>
            </a:r>
            <a:r>
              <a:rPr lang="en-US" sz="2800" dirty="0">
                <a:solidFill>
                  <a:srgbClr val="3333FF"/>
                </a:solidFill>
                <a:latin typeface="Monotype Corsiva" panose="03010101010201010101" pitchFamily="66" charset="0"/>
              </a:rPr>
              <a:t>is dead </a:t>
            </a:r>
            <a:r>
              <a:rPr lang="en-US" sz="2400" dirty="0">
                <a:latin typeface="+mj-lt"/>
              </a:rPr>
              <a:t>[without life, without sentience]</a:t>
            </a:r>
            <a:r>
              <a:rPr lang="en-US" sz="2800" dirty="0">
                <a:solidFill>
                  <a:srgbClr val="3333FF"/>
                </a:solidFill>
                <a:latin typeface="Monotype Corsiva" panose="03010101010201010101" pitchFamily="66" charset="0"/>
              </a:rPr>
              <a:t>, so faith without works is dead also. — James 2:26 KJV </a:t>
            </a: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a:p>
            <a:pPr algn="ctr"/>
            <a:r>
              <a:rPr lang="en-US" sz="2800" dirty="0">
                <a:latin typeface="Aharoni" panose="02010803020104030203" pitchFamily="2" charset="-79"/>
                <a:cs typeface="Aharoni" panose="02010803020104030203" pitchFamily="2" charset="-79"/>
              </a:rPr>
              <a:t>THE BODY – THE BREATH OF LIFE = NO SENTIENCE </a:t>
            </a: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a:p>
            <a:pPr algn="ctr"/>
            <a:r>
              <a:rPr lang="en-US" sz="2800" dirty="0">
                <a:solidFill>
                  <a:srgbClr val="3333FF"/>
                </a:solidFill>
                <a:latin typeface="Monotype Corsiva" panose="03010101010201010101" pitchFamily="66" charset="0"/>
              </a:rPr>
              <a:t>Then shall the dust </a:t>
            </a:r>
            <a:r>
              <a:rPr lang="en-US" sz="2400" dirty="0">
                <a:latin typeface="+mj-lt"/>
              </a:rPr>
              <a:t>[the body, the form] </a:t>
            </a:r>
            <a:r>
              <a:rPr lang="en-US" sz="2800" dirty="0">
                <a:solidFill>
                  <a:srgbClr val="3333FF"/>
                </a:solidFill>
                <a:latin typeface="Monotype Corsiva" panose="03010101010201010101" pitchFamily="66" charset="0"/>
              </a:rPr>
              <a:t>return to the earth as it was: and the spirit </a:t>
            </a:r>
            <a:r>
              <a:rPr lang="en-US" sz="2400" dirty="0">
                <a:latin typeface="+mj-lt"/>
              </a:rPr>
              <a:t>[the breath of life] </a:t>
            </a:r>
            <a:r>
              <a:rPr lang="en-US" sz="2800" dirty="0">
                <a:solidFill>
                  <a:srgbClr val="3333FF"/>
                </a:solidFill>
                <a:latin typeface="Monotype Corsiva" panose="03010101010201010101" pitchFamily="66" charset="0"/>
              </a:rPr>
              <a:t>shall return unto God who gave it. — Ecclesiastes 12:7 KJV </a:t>
            </a: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p:txBody>
      </p:sp>
      <p:sp>
        <p:nvSpPr>
          <p:cNvPr id="3" name="Slide Number Placeholder 2">
            <a:extLst>
              <a:ext uri="{FF2B5EF4-FFF2-40B4-BE49-F238E27FC236}">
                <a16:creationId xmlns:a16="http://schemas.microsoft.com/office/drawing/2014/main" id="{F66651E9-636D-427A-95E5-7FBB3AEE5DA4}"/>
              </a:ext>
            </a:extLst>
          </p:cNvPr>
          <p:cNvSpPr>
            <a:spLocks noGrp="1"/>
          </p:cNvSpPr>
          <p:nvPr>
            <p:ph type="sldNum" sz="quarter" idx="12"/>
          </p:nvPr>
        </p:nvSpPr>
        <p:spPr/>
        <p:txBody>
          <a:bodyPr/>
          <a:lstStyle/>
          <a:p>
            <a:fld id="{72B57753-A601-4921-9D09-E2F6564B46B2}" type="slidenum">
              <a:rPr lang="en-US" smtClean="0"/>
              <a:t>12</a:t>
            </a:fld>
            <a:endParaRPr lang="en-US" dirty="0"/>
          </a:p>
        </p:txBody>
      </p:sp>
    </p:spTree>
    <p:extLst>
      <p:ext uri="{BB962C8B-B14F-4D97-AF65-F5344CB8AC3E}">
        <p14:creationId xmlns:p14="http://schemas.microsoft.com/office/powerpoint/2010/main" val="3924335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870745"/>
            <a:ext cx="10956022" cy="1384995"/>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And God said, Let the waters bring forth abundantly the moving creature that hath life </a:t>
            </a:r>
            <a:r>
              <a:rPr lang="en-US" sz="2400" dirty="0">
                <a:latin typeface="+mj-lt"/>
              </a:rPr>
              <a:t>[Strong’s H5315, nephesh, a soul] </a:t>
            </a:r>
            <a:r>
              <a:rPr lang="en-US" sz="2800" dirty="0">
                <a:solidFill>
                  <a:srgbClr val="3333FF"/>
                </a:solidFill>
                <a:latin typeface="Monotype Corsiva" panose="03010101010201010101" pitchFamily="66" charset="0"/>
              </a:rPr>
              <a:t>… — Genesis 1:20 KJV </a:t>
            </a:r>
          </a:p>
          <a:p>
            <a:pPr algn="ctr"/>
            <a:endParaRPr lang="en-US" sz="2800" dirty="0">
              <a:solidFill>
                <a:srgbClr val="3333FF"/>
              </a:solidFill>
              <a:latin typeface="Monotype Corsiva" panose="03010101010201010101" pitchFamily="66" charset="0"/>
            </a:endParaRPr>
          </a:p>
        </p:txBody>
      </p:sp>
      <p:sp>
        <p:nvSpPr>
          <p:cNvPr id="3" name="Slide Number Placeholder 2">
            <a:extLst>
              <a:ext uri="{FF2B5EF4-FFF2-40B4-BE49-F238E27FC236}">
                <a16:creationId xmlns:a16="http://schemas.microsoft.com/office/drawing/2014/main" id="{45EC9AA1-2119-4ABA-9F47-C5209653D5E7}"/>
              </a:ext>
            </a:extLst>
          </p:cNvPr>
          <p:cNvSpPr>
            <a:spLocks noGrp="1"/>
          </p:cNvSpPr>
          <p:nvPr>
            <p:ph type="sldNum" sz="quarter" idx="12"/>
          </p:nvPr>
        </p:nvSpPr>
        <p:spPr/>
        <p:txBody>
          <a:bodyPr/>
          <a:lstStyle/>
          <a:p>
            <a:fld id="{72B57753-A601-4921-9D09-E2F6564B46B2}" type="slidenum">
              <a:rPr lang="en-US" smtClean="0"/>
              <a:t>13</a:t>
            </a:fld>
            <a:endParaRPr lang="en-US" dirty="0"/>
          </a:p>
        </p:txBody>
      </p:sp>
    </p:spTree>
    <p:extLst>
      <p:ext uri="{BB962C8B-B14F-4D97-AF65-F5344CB8AC3E}">
        <p14:creationId xmlns:p14="http://schemas.microsoft.com/office/powerpoint/2010/main" val="3141074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870745"/>
            <a:ext cx="10956022" cy="3108543"/>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And God said, Let the waters bring forth abundantly the moving creature that hath life </a:t>
            </a:r>
            <a:r>
              <a:rPr lang="en-US" sz="2400" dirty="0">
                <a:latin typeface="+mj-lt"/>
              </a:rPr>
              <a:t>[Strong’s H5315, nephesh, a soul] </a:t>
            </a:r>
            <a:r>
              <a:rPr lang="en-US" sz="2800" dirty="0">
                <a:solidFill>
                  <a:srgbClr val="3333FF"/>
                </a:solidFill>
                <a:latin typeface="Monotype Corsiva" panose="03010101010201010101" pitchFamily="66" charset="0"/>
              </a:rPr>
              <a:t>… — Genesis 1:20 KJV </a:t>
            </a:r>
          </a:p>
          <a:p>
            <a:pPr algn="ctr"/>
            <a:endParaRPr lang="en-US" sz="2800" dirty="0">
              <a:solidFill>
                <a:srgbClr val="3333FF"/>
              </a:solidFill>
              <a:latin typeface="Monotype Corsiva" panose="03010101010201010101" pitchFamily="66" charset="0"/>
            </a:endParaRPr>
          </a:p>
          <a:p>
            <a:pPr algn="ctr"/>
            <a:r>
              <a:rPr lang="en-US" sz="2800" dirty="0">
                <a:solidFill>
                  <a:srgbClr val="3333FF"/>
                </a:solidFill>
                <a:latin typeface="Monotype Corsiva" panose="03010101010201010101" pitchFamily="66" charset="0"/>
              </a:rPr>
              <a:t>For that which befalleth the sons of men befalleth beasts; even one thing befalleth them: as the one dieth, so dieth the other; yea, </a:t>
            </a:r>
            <a:r>
              <a:rPr lang="en-US" sz="2800" u="sng" dirty="0">
                <a:solidFill>
                  <a:srgbClr val="3333FF"/>
                </a:solidFill>
                <a:latin typeface="Monotype Corsiva" panose="03010101010201010101" pitchFamily="66" charset="0"/>
              </a:rPr>
              <a:t>they have all one breath </a:t>
            </a:r>
            <a:r>
              <a:rPr lang="en-US" sz="2400" dirty="0">
                <a:latin typeface="+mj-lt"/>
              </a:rPr>
              <a:t>[Strong’s H7307, ruach, the spirit of life]</a:t>
            </a:r>
            <a:r>
              <a:rPr lang="en-US" sz="2800" dirty="0">
                <a:solidFill>
                  <a:srgbClr val="3333FF"/>
                </a:solidFill>
                <a:latin typeface="Monotype Corsiva" panose="03010101010201010101" pitchFamily="66" charset="0"/>
              </a:rPr>
              <a:t>; so that a man hath no preeminence above a beast: for all is vanity. — Ecclesiastes 3:19 KJV </a:t>
            </a:r>
          </a:p>
        </p:txBody>
      </p:sp>
      <p:sp>
        <p:nvSpPr>
          <p:cNvPr id="3" name="Slide Number Placeholder 2">
            <a:extLst>
              <a:ext uri="{FF2B5EF4-FFF2-40B4-BE49-F238E27FC236}">
                <a16:creationId xmlns:a16="http://schemas.microsoft.com/office/drawing/2014/main" id="{F3967AF4-8FFD-4480-AE24-8047154FEF10}"/>
              </a:ext>
            </a:extLst>
          </p:cNvPr>
          <p:cNvSpPr>
            <a:spLocks noGrp="1"/>
          </p:cNvSpPr>
          <p:nvPr>
            <p:ph type="sldNum" sz="quarter" idx="12"/>
          </p:nvPr>
        </p:nvSpPr>
        <p:spPr/>
        <p:txBody>
          <a:bodyPr/>
          <a:lstStyle/>
          <a:p>
            <a:fld id="{72B57753-A601-4921-9D09-E2F6564B46B2}" type="slidenum">
              <a:rPr lang="en-US" smtClean="0"/>
              <a:t>14</a:t>
            </a:fld>
            <a:endParaRPr lang="en-US" dirty="0"/>
          </a:p>
        </p:txBody>
      </p:sp>
    </p:spTree>
    <p:extLst>
      <p:ext uri="{BB962C8B-B14F-4D97-AF65-F5344CB8AC3E}">
        <p14:creationId xmlns:p14="http://schemas.microsoft.com/office/powerpoint/2010/main" val="1453943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2396" y="1451295"/>
            <a:ext cx="10972800" cy="3970318"/>
          </a:xfrm>
          <a:prstGeom prst="rect">
            <a:avLst/>
          </a:prstGeom>
          <a:noFill/>
          <a:ln w="12700">
            <a:solidFill>
              <a:srgbClr val="3333FF"/>
            </a:solidFill>
          </a:ln>
        </p:spPr>
        <p:txBody>
          <a:bodyPr wrap="square" rtlCol="0">
            <a:spAutoFit/>
          </a:bodyPr>
          <a:lstStyle/>
          <a:p>
            <a:pPr algn="just"/>
            <a:r>
              <a:rPr lang="en-US" sz="2800" dirty="0">
                <a:solidFill>
                  <a:srgbClr val="3333FF"/>
                </a:solidFill>
                <a:latin typeface="Bookman Old Style" panose="02050604050505020204" pitchFamily="18" charset="0"/>
              </a:rPr>
              <a:t>… Man's superiority over the beast, according to the account given in Genesis, consists not in his having a different kind of breath or spirit, </a:t>
            </a:r>
            <a:r>
              <a:rPr lang="en-US" sz="2800" u="sng" dirty="0">
                <a:solidFill>
                  <a:srgbClr val="3333FF"/>
                </a:solidFill>
                <a:latin typeface="Bookman Old Style" panose="02050604050505020204" pitchFamily="18" charset="0"/>
              </a:rPr>
              <a:t>but in his having a higher form, a superior body, a finer organism</a:t>
            </a:r>
            <a:r>
              <a:rPr lang="en-US" sz="2800" dirty="0">
                <a:solidFill>
                  <a:srgbClr val="3333FF"/>
                </a:solidFill>
                <a:latin typeface="Bookman Old Style" panose="02050604050505020204" pitchFamily="18" charset="0"/>
              </a:rPr>
              <a:t>—endowed with a brain organism which enables him to reason upon planes far above and beyond the intelligence of the lower animals, the brute creation.  We find that it is in these respects that man was created a fleshly likeness of his Creator, who is a spirit being.  John 4:24  (E310.1)</a:t>
            </a:r>
          </a:p>
        </p:txBody>
      </p:sp>
      <p:sp>
        <p:nvSpPr>
          <p:cNvPr id="3" name="Slide Number Placeholder 2">
            <a:extLst>
              <a:ext uri="{FF2B5EF4-FFF2-40B4-BE49-F238E27FC236}">
                <a16:creationId xmlns:a16="http://schemas.microsoft.com/office/drawing/2014/main" id="{62EF1B99-8BA2-4A9D-B43F-838810070BF5}"/>
              </a:ext>
            </a:extLst>
          </p:cNvPr>
          <p:cNvSpPr>
            <a:spLocks noGrp="1"/>
          </p:cNvSpPr>
          <p:nvPr>
            <p:ph type="sldNum" sz="quarter" idx="12"/>
          </p:nvPr>
        </p:nvSpPr>
        <p:spPr/>
        <p:txBody>
          <a:bodyPr/>
          <a:lstStyle/>
          <a:p>
            <a:fld id="{72B57753-A601-4921-9D09-E2F6564B46B2}" type="slidenum">
              <a:rPr lang="en-US" smtClean="0"/>
              <a:t>15</a:t>
            </a:fld>
            <a:endParaRPr lang="en-US" dirty="0"/>
          </a:p>
        </p:txBody>
      </p:sp>
    </p:spTree>
    <p:extLst>
      <p:ext uri="{BB962C8B-B14F-4D97-AF65-F5344CB8AC3E}">
        <p14:creationId xmlns:p14="http://schemas.microsoft.com/office/powerpoint/2010/main" val="2029796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BD7DF20C-1B3C-4E41-84AF-73E71DDF4A50}"/>
              </a:ext>
            </a:extLst>
          </p:cNvPr>
          <p:cNvSpPr>
            <a:spLocks noChangeArrowheads="1"/>
          </p:cNvSpPr>
          <p:nvPr/>
        </p:nvSpPr>
        <p:spPr bwMode="auto">
          <a:xfrm>
            <a:off x="620785" y="217128"/>
            <a:ext cx="10950432" cy="56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2352" rIns="0" bIns="38088"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Segoe UI Black" panose="020B0A02040204020203" pitchFamily="34" charset="0"/>
              </a:rPr>
              <a:t>How Translated in the King James Version</a:t>
            </a:r>
          </a:p>
        </p:txBody>
      </p:sp>
      <p:graphicFrame>
        <p:nvGraphicFramePr>
          <p:cNvPr id="4" name="Table 3">
            <a:extLst>
              <a:ext uri="{FF2B5EF4-FFF2-40B4-BE49-F238E27FC236}">
                <a16:creationId xmlns:a16="http://schemas.microsoft.com/office/drawing/2014/main" id="{0012A8CB-796D-4D02-85B8-B250B29A9ED1}"/>
              </a:ext>
            </a:extLst>
          </p:cNvPr>
          <p:cNvGraphicFramePr>
            <a:graphicFrameLocks noGrp="1"/>
          </p:cNvGraphicFramePr>
          <p:nvPr>
            <p:extLst>
              <p:ext uri="{D42A27DB-BD31-4B8C-83A1-F6EECF244321}">
                <p14:modId xmlns:p14="http://schemas.microsoft.com/office/powerpoint/2010/main" val="654728154"/>
              </p:ext>
            </p:extLst>
          </p:nvPr>
        </p:nvGraphicFramePr>
        <p:xfrm>
          <a:off x="1127615" y="914401"/>
          <a:ext cx="4555229" cy="5545206"/>
        </p:xfrm>
        <a:graphic>
          <a:graphicData uri="http://schemas.openxmlformats.org/drawingml/2006/table">
            <a:tbl>
              <a:tblPr firstRow="1" firstCol="1" bandRow="1">
                <a:tableStyleId>{5C22544A-7EE6-4342-B048-85BDC9FD1C3A}</a:tableStyleId>
              </a:tblPr>
              <a:tblGrid>
                <a:gridCol w="4555229">
                  <a:extLst>
                    <a:ext uri="{9D8B030D-6E8A-4147-A177-3AD203B41FA5}">
                      <a16:colId xmlns:a16="http://schemas.microsoft.com/office/drawing/2014/main" val="2739360650"/>
                    </a:ext>
                  </a:extLst>
                </a:gridCol>
              </a:tblGrid>
              <a:tr h="604223">
                <a:tc>
                  <a:txBody>
                    <a:bodyPr/>
                    <a:lstStyle/>
                    <a:p>
                      <a:pPr marL="0" marR="0" algn="ctr">
                        <a:spcBef>
                          <a:spcPts val="300"/>
                        </a:spcBef>
                        <a:spcAft>
                          <a:spcPts val="300"/>
                        </a:spcAft>
                      </a:pPr>
                      <a:r>
                        <a:rPr lang="en-US" sz="1800" cap="all" dirty="0">
                          <a:effectLst/>
                        </a:rPr>
                        <a:t>Hebrew — Strong’s H7307, rûach</a:t>
                      </a:r>
                    </a:p>
                  </a:txBody>
                  <a:tcPr marL="68580" marR="68580" marT="0" marB="0" anchor="ctr"/>
                </a:tc>
                <a:extLst>
                  <a:ext uri="{0D108BD9-81ED-4DB2-BD59-A6C34878D82A}">
                    <a16:rowId xmlns:a16="http://schemas.microsoft.com/office/drawing/2014/main" val="1971044699"/>
                  </a:ext>
                </a:extLst>
              </a:tr>
              <a:tr h="230180">
                <a:tc>
                  <a:txBody>
                    <a:bodyPr/>
                    <a:lstStyle/>
                    <a:p>
                      <a:pPr marL="0" marR="0" algn="ctr">
                        <a:spcBef>
                          <a:spcPts val="300"/>
                        </a:spcBef>
                        <a:spcAft>
                          <a:spcPts val="300"/>
                        </a:spcAft>
                      </a:pPr>
                      <a:r>
                        <a:rPr lang="en-US" sz="1700" cap="all" dirty="0">
                          <a:effectLst/>
                        </a:rPr>
                        <a:t>spirit (227)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1580999"/>
                  </a:ext>
                </a:extLst>
              </a:tr>
              <a:tr h="230180">
                <a:tc>
                  <a:txBody>
                    <a:bodyPr/>
                    <a:lstStyle/>
                    <a:p>
                      <a:pPr marL="0" marR="0" algn="ctr">
                        <a:spcBef>
                          <a:spcPts val="300"/>
                        </a:spcBef>
                        <a:spcAft>
                          <a:spcPts val="300"/>
                        </a:spcAft>
                      </a:pPr>
                      <a:r>
                        <a:rPr lang="en-US" sz="1700" cap="all" dirty="0">
                          <a:effectLst/>
                        </a:rPr>
                        <a:t>wind (82)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837100"/>
                  </a:ext>
                </a:extLst>
              </a:tr>
              <a:tr h="230180">
                <a:tc>
                  <a:txBody>
                    <a:bodyPr/>
                    <a:lstStyle/>
                    <a:p>
                      <a:pPr marL="0" marR="0" algn="ctr">
                        <a:spcBef>
                          <a:spcPts val="300"/>
                        </a:spcBef>
                        <a:spcAft>
                          <a:spcPts val="300"/>
                        </a:spcAft>
                      </a:pPr>
                      <a:r>
                        <a:rPr lang="en-US" sz="1700" cap="all" dirty="0">
                          <a:effectLst/>
                        </a:rPr>
                        <a:t>breath (27)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9020651"/>
                  </a:ext>
                </a:extLst>
              </a:tr>
              <a:tr h="230180">
                <a:tc>
                  <a:txBody>
                    <a:bodyPr/>
                    <a:lstStyle/>
                    <a:p>
                      <a:pPr marL="0" marR="0" algn="ctr">
                        <a:spcBef>
                          <a:spcPts val="300"/>
                        </a:spcBef>
                        <a:spcAft>
                          <a:spcPts val="300"/>
                        </a:spcAft>
                      </a:pPr>
                      <a:r>
                        <a:rPr lang="en-US" sz="1700" cap="all" dirty="0">
                          <a:effectLst/>
                        </a:rPr>
                        <a:t>winds (11)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7503029"/>
                  </a:ext>
                </a:extLst>
              </a:tr>
              <a:tr h="230180">
                <a:tc>
                  <a:txBody>
                    <a:bodyPr/>
                    <a:lstStyle/>
                    <a:p>
                      <a:pPr marL="0" marR="0" algn="ctr">
                        <a:spcBef>
                          <a:spcPts val="300"/>
                        </a:spcBef>
                        <a:spcAft>
                          <a:spcPts val="300"/>
                        </a:spcAft>
                      </a:pPr>
                      <a:r>
                        <a:rPr lang="en-US" sz="1700" cap="all" dirty="0">
                          <a:effectLst/>
                        </a:rPr>
                        <a:t>mind (6)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0510803"/>
                  </a:ext>
                </a:extLst>
              </a:tr>
              <a:tr h="230180">
                <a:tc>
                  <a:txBody>
                    <a:bodyPr/>
                    <a:lstStyle/>
                    <a:p>
                      <a:pPr marL="0" marR="0" algn="ctr">
                        <a:spcBef>
                          <a:spcPts val="300"/>
                        </a:spcBef>
                        <a:spcAft>
                          <a:spcPts val="300"/>
                        </a:spcAft>
                      </a:pPr>
                      <a:r>
                        <a:rPr lang="en-US" sz="1700" cap="all" dirty="0">
                          <a:effectLst/>
                        </a:rPr>
                        <a:t>side (5)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9332301"/>
                  </a:ext>
                </a:extLst>
              </a:tr>
              <a:tr h="230180">
                <a:tc>
                  <a:txBody>
                    <a:bodyPr/>
                    <a:lstStyle/>
                    <a:p>
                      <a:pPr marL="0" marR="0" algn="ctr">
                        <a:spcBef>
                          <a:spcPts val="300"/>
                        </a:spcBef>
                        <a:spcAft>
                          <a:spcPts val="300"/>
                        </a:spcAft>
                      </a:pPr>
                      <a:r>
                        <a:rPr lang="en-US" sz="1700" cap="all" dirty="0">
                          <a:effectLst/>
                        </a:rPr>
                        <a:t>spirits (5)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1806188"/>
                  </a:ext>
                </a:extLst>
              </a:tr>
              <a:tr h="230180">
                <a:tc>
                  <a:txBody>
                    <a:bodyPr/>
                    <a:lstStyle/>
                    <a:p>
                      <a:pPr marL="0" marR="0" algn="ctr">
                        <a:spcBef>
                          <a:spcPts val="300"/>
                        </a:spcBef>
                        <a:spcAft>
                          <a:spcPts val="300"/>
                        </a:spcAft>
                      </a:pPr>
                      <a:r>
                        <a:rPr lang="en-US" sz="1700" cap="all" dirty="0">
                          <a:effectLst/>
                        </a:rPr>
                        <a:t>blast (4)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50741985"/>
                  </a:ext>
                </a:extLst>
              </a:tr>
              <a:tr h="230180">
                <a:tc>
                  <a:txBody>
                    <a:bodyPr/>
                    <a:lstStyle/>
                    <a:p>
                      <a:pPr marL="0" marR="0" algn="ctr">
                        <a:spcBef>
                          <a:spcPts val="300"/>
                        </a:spcBef>
                        <a:spcAft>
                          <a:spcPts val="300"/>
                        </a:spcAft>
                      </a:pPr>
                      <a:r>
                        <a:rPr lang="en-US" sz="1700" cap="all" dirty="0">
                          <a:effectLst/>
                        </a:rPr>
                        <a:t>vain (2)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4863121"/>
                  </a:ext>
                </a:extLst>
              </a:tr>
              <a:tr h="230180">
                <a:tc>
                  <a:txBody>
                    <a:bodyPr/>
                    <a:lstStyle/>
                    <a:p>
                      <a:pPr marL="0" marR="0" algn="ctr">
                        <a:spcBef>
                          <a:spcPts val="300"/>
                        </a:spcBef>
                        <a:spcAft>
                          <a:spcPts val="300"/>
                        </a:spcAft>
                      </a:pPr>
                      <a:r>
                        <a:rPr lang="en-US" sz="1700" cap="all" dirty="0">
                          <a:effectLst/>
                        </a:rPr>
                        <a:t>air (1)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0665807"/>
                  </a:ext>
                </a:extLst>
              </a:tr>
              <a:tr h="230180">
                <a:tc>
                  <a:txBody>
                    <a:bodyPr/>
                    <a:lstStyle/>
                    <a:p>
                      <a:pPr marL="0" marR="0" algn="ctr">
                        <a:spcBef>
                          <a:spcPts val="300"/>
                        </a:spcBef>
                        <a:spcAft>
                          <a:spcPts val="300"/>
                        </a:spcAft>
                      </a:pPr>
                      <a:r>
                        <a:rPr lang="en-US" sz="1700" cap="all" dirty="0">
                          <a:effectLst/>
                        </a:rPr>
                        <a:t>anger (1)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56545723"/>
                  </a:ext>
                </a:extLst>
              </a:tr>
              <a:tr h="230180">
                <a:tc>
                  <a:txBody>
                    <a:bodyPr/>
                    <a:lstStyle/>
                    <a:p>
                      <a:pPr marL="0" marR="0" algn="ctr">
                        <a:spcBef>
                          <a:spcPts val="300"/>
                        </a:spcBef>
                        <a:spcAft>
                          <a:spcPts val="300"/>
                        </a:spcAft>
                      </a:pPr>
                      <a:r>
                        <a:rPr lang="en-US" sz="1700" cap="all" dirty="0">
                          <a:effectLst/>
                        </a:rPr>
                        <a:t>cool (1)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28267736"/>
                  </a:ext>
                </a:extLst>
              </a:tr>
              <a:tr h="230180">
                <a:tc>
                  <a:txBody>
                    <a:bodyPr/>
                    <a:lstStyle/>
                    <a:p>
                      <a:pPr marL="0" marR="0" algn="ctr">
                        <a:spcBef>
                          <a:spcPts val="300"/>
                        </a:spcBef>
                        <a:spcAft>
                          <a:spcPts val="300"/>
                        </a:spcAft>
                      </a:pPr>
                      <a:r>
                        <a:rPr lang="en-US" sz="1700" cap="all" dirty="0">
                          <a:effectLst/>
                        </a:rPr>
                        <a:t>courage (1)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1107696"/>
                  </a:ext>
                </a:extLst>
              </a:tr>
              <a:tr h="230180">
                <a:tc>
                  <a:txBody>
                    <a:bodyPr/>
                    <a:lstStyle/>
                    <a:p>
                      <a:pPr marL="0" marR="0" algn="ctr">
                        <a:spcBef>
                          <a:spcPts val="300"/>
                        </a:spcBef>
                        <a:spcAft>
                          <a:spcPts val="300"/>
                        </a:spcAft>
                      </a:pPr>
                      <a:r>
                        <a:rPr lang="en-US" sz="1700" cap="all" dirty="0">
                          <a:effectLst/>
                        </a:rPr>
                        <a:t>quarters (1)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7995728"/>
                  </a:ext>
                </a:extLst>
              </a:tr>
              <a:tr h="230180">
                <a:tc>
                  <a:txBody>
                    <a:bodyPr/>
                    <a:lstStyle/>
                    <a:p>
                      <a:pPr marL="0" marR="0" algn="ctr">
                        <a:spcBef>
                          <a:spcPts val="300"/>
                        </a:spcBef>
                        <a:spcAft>
                          <a:spcPts val="300"/>
                        </a:spcAft>
                      </a:pPr>
                      <a:r>
                        <a:rPr lang="en-US" sz="1700" cap="all" dirty="0">
                          <a:effectLst/>
                        </a:rPr>
                        <a:t>sides (1)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5477261"/>
                  </a:ext>
                </a:extLst>
              </a:tr>
              <a:tr h="230180">
                <a:tc>
                  <a:txBody>
                    <a:bodyPr/>
                    <a:lstStyle/>
                    <a:p>
                      <a:pPr marL="0" marR="0" algn="ctr">
                        <a:spcBef>
                          <a:spcPts val="300"/>
                        </a:spcBef>
                        <a:spcAft>
                          <a:spcPts val="300"/>
                        </a:spcAft>
                      </a:pPr>
                      <a:r>
                        <a:rPr lang="en-US" sz="1700" cap="all" dirty="0">
                          <a:effectLst/>
                        </a:rPr>
                        <a:t>spiritual (1)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779142"/>
                  </a:ext>
                </a:extLst>
              </a:tr>
              <a:tr h="230180">
                <a:tc>
                  <a:txBody>
                    <a:bodyPr/>
                    <a:lstStyle/>
                    <a:p>
                      <a:pPr marL="0" marR="0" algn="ctr">
                        <a:spcBef>
                          <a:spcPts val="300"/>
                        </a:spcBef>
                        <a:spcAft>
                          <a:spcPts val="300"/>
                        </a:spcAft>
                      </a:pPr>
                      <a:r>
                        <a:rPr lang="en-US" sz="1700" cap="all" dirty="0">
                          <a:effectLst/>
                        </a:rPr>
                        <a:t>tempest (1)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4221721"/>
                  </a:ext>
                </a:extLst>
              </a:tr>
              <a:tr h="277543">
                <a:tc>
                  <a:txBody>
                    <a:bodyPr/>
                    <a:lstStyle/>
                    <a:p>
                      <a:pPr marL="0" marR="0" algn="ctr">
                        <a:spcBef>
                          <a:spcPts val="300"/>
                        </a:spcBef>
                        <a:spcAft>
                          <a:spcPts val="300"/>
                        </a:spcAft>
                      </a:pPr>
                      <a:r>
                        <a:rPr lang="en-US" sz="1700" cap="all" dirty="0">
                          <a:effectLst/>
                        </a:rPr>
                        <a:t>whirlwind (1)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0019774"/>
                  </a:ext>
                </a:extLst>
              </a:tr>
              <a:tr h="230180">
                <a:tc>
                  <a:txBody>
                    <a:bodyPr/>
                    <a:lstStyle/>
                    <a:p>
                      <a:pPr marL="0" marR="0" algn="ctr">
                        <a:spcBef>
                          <a:spcPts val="300"/>
                        </a:spcBef>
                        <a:spcAft>
                          <a:spcPts val="300"/>
                        </a:spcAft>
                      </a:pPr>
                      <a:r>
                        <a:rPr lang="en-US" sz="1700" cap="all" dirty="0">
                          <a:effectLst/>
                        </a:rPr>
                        <a:t>windy (1) </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8739526"/>
                  </a:ext>
                </a:extLst>
              </a:tr>
            </a:tbl>
          </a:graphicData>
        </a:graphic>
      </p:graphicFrame>
      <p:graphicFrame>
        <p:nvGraphicFramePr>
          <p:cNvPr id="5" name="Table 4">
            <a:extLst>
              <a:ext uri="{FF2B5EF4-FFF2-40B4-BE49-F238E27FC236}">
                <a16:creationId xmlns:a16="http://schemas.microsoft.com/office/drawing/2014/main" id="{FA1C9789-7142-4628-94DA-5A3C140C0AD8}"/>
              </a:ext>
            </a:extLst>
          </p:cNvPr>
          <p:cNvGraphicFramePr>
            <a:graphicFrameLocks noGrp="1"/>
          </p:cNvGraphicFramePr>
          <p:nvPr>
            <p:extLst>
              <p:ext uri="{D42A27DB-BD31-4B8C-83A1-F6EECF244321}">
                <p14:modId xmlns:p14="http://schemas.microsoft.com/office/powerpoint/2010/main" val="3825793709"/>
              </p:ext>
            </p:extLst>
          </p:nvPr>
        </p:nvGraphicFramePr>
        <p:xfrm>
          <a:off x="6535023" y="906013"/>
          <a:ext cx="4555229" cy="2423532"/>
        </p:xfrm>
        <a:graphic>
          <a:graphicData uri="http://schemas.openxmlformats.org/drawingml/2006/table">
            <a:tbl>
              <a:tblPr firstRow="1" firstCol="1" bandRow="1">
                <a:tableStyleId>{5C22544A-7EE6-4342-B048-85BDC9FD1C3A}</a:tableStyleId>
              </a:tblPr>
              <a:tblGrid>
                <a:gridCol w="4555229">
                  <a:extLst>
                    <a:ext uri="{9D8B030D-6E8A-4147-A177-3AD203B41FA5}">
                      <a16:colId xmlns:a16="http://schemas.microsoft.com/office/drawing/2014/main" val="569645595"/>
                    </a:ext>
                  </a:extLst>
                </a:gridCol>
              </a:tblGrid>
              <a:tr h="609972">
                <a:tc>
                  <a:txBody>
                    <a:bodyPr/>
                    <a:lstStyle/>
                    <a:p>
                      <a:pPr marL="0" marR="0" algn="ctr">
                        <a:spcBef>
                          <a:spcPts val="300"/>
                        </a:spcBef>
                        <a:spcAft>
                          <a:spcPts val="300"/>
                        </a:spcAft>
                      </a:pPr>
                      <a:r>
                        <a:rPr lang="en-US" sz="1800" cap="all" dirty="0">
                          <a:effectLst/>
                        </a:rPr>
                        <a:t>Greek — Strong’s G4151, pneuma</a:t>
                      </a:r>
                    </a:p>
                  </a:txBody>
                  <a:tcPr marL="68580" marR="68580" marT="0" marB="0" anchor="ctr"/>
                </a:tc>
                <a:extLst>
                  <a:ext uri="{0D108BD9-81ED-4DB2-BD59-A6C34878D82A}">
                    <a16:rowId xmlns:a16="http://schemas.microsoft.com/office/drawing/2014/main" val="1585643741"/>
                  </a:ext>
                </a:extLst>
              </a:tr>
              <a:tr h="232370">
                <a:tc>
                  <a:txBody>
                    <a:bodyPr/>
                    <a:lstStyle/>
                    <a:p>
                      <a:pPr marL="0" marR="0" algn="ctr">
                        <a:spcBef>
                          <a:spcPts val="300"/>
                        </a:spcBef>
                        <a:spcAft>
                          <a:spcPts val="300"/>
                        </a:spcAft>
                      </a:pPr>
                      <a:r>
                        <a:rPr lang="en-US" sz="1700" cap="all" dirty="0">
                          <a:effectLst/>
                        </a:rPr>
                        <a:t>spirit (257)</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4963559"/>
                  </a:ext>
                </a:extLst>
              </a:tr>
              <a:tr h="232370">
                <a:tc>
                  <a:txBody>
                    <a:bodyPr/>
                    <a:lstStyle/>
                    <a:p>
                      <a:pPr marL="0" marR="0" algn="ctr">
                        <a:spcBef>
                          <a:spcPts val="300"/>
                        </a:spcBef>
                        <a:spcAft>
                          <a:spcPts val="300"/>
                        </a:spcAft>
                      </a:pPr>
                      <a:r>
                        <a:rPr lang="en-US" sz="1700" cap="all" dirty="0">
                          <a:effectLst/>
                        </a:rPr>
                        <a:t>ghost (92)</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230616"/>
                  </a:ext>
                </a:extLst>
              </a:tr>
              <a:tr h="232370">
                <a:tc>
                  <a:txBody>
                    <a:bodyPr/>
                    <a:lstStyle/>
                    <a:p>
                      <a:pPr marL="0" marR="0" algn="ctr">
                        <a:spcBef>
                          <a:spcPts val="300"/>
                        </a:spcBef>
                        <a:spcAft>
                          <a:spcPts val="300"/>
                        </a:spcAft>
                      </a:pPr>
                      <a:r>
                        <a:rPr lang="en-US" sz="1700" cap="all" dirty="0">
                          <a:effectLst/>
                        </a:rPr>
                        <a:t>spirits (32)</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904315"/>
                  </a:ext>
                </a:extLst>
              </a:tr>
              <a:tr h="232370">
                <a:tc>
                  <a:txBody>
                    <a:bodyPr/>
                    <a:lstStyle/>
                    <a:p>
                      <a:pPr marL="0" marR="0" algn="ctr">
                        <a:spcBef>
                          <a:spcPts val="300"/>
                        </a:spcBef>
                        <a:spcAft>
                          <a:spcPts val="300"/>
                        </a:spcAft>
                      </a:pPr>
                      <a:r>
                        <a:rPr lang="en-US" sz="1700" cap="all" dirty="0">
                          <a:effectLst/>
                        </a:rPr>
                        <a:t>life (1)</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6175852"/>
                  </a:ext>
                </a:extLst>
              </a:tr>
              <a:tr h="232370">
                <a:tc>
                  <a:txBody>
                    <a:bodyPr/>
                    <a:lstStyle/>
                    <a:p>
                      <a:pPr marL="0" marR="0" algn="ctr">
                        <a:spcBef>
                          <a:spcPts val="300"/>
                        </a:spcBef>
                        <a:spcAft>
                          <a:spcPts val="300"/>
                        </a:spcAft>
                      </a:pPr>
                      <a:r>
                        <a:rPr lang="en-US" sz="1700" cap="all" dirty="0">
                          <a:effectLst/>
                        </a:rPr>
                        <a:t>spiritual (1)</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0194907"/>
                  </a:ext>
                </a:extLst>
              </a:tr>
              <a:tr h="232370">
                <a:tc>
                  <a:txBody>
                    <a:bodyPr/>
                    <a:lstStyle/>
                    <a:p>
                      <a:pPr marL="0" marR="0" algn="ctr">
                        <a:spcBef>
                          <a:spcPts val="300"/>
                        </a:spcBef>
                        <a:spcAft>
                          <a:spcPts val="300"/>
                        </a:spcAft>
                      </a:pPr>
                      <a:r>
                        <a:rPr lang="en-US" sz="1700" cap="all" dirty="0">
                          <a:effectLst/>
                        </a:rPr>
                        <a:t>spiritually (1)</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8714512"/>
                  </a:ext>
                </a:extLst>
              </a:tr>
              <a:tr h="232370">
                <a:tc>
                  <a:txBody>
                    <a:bodyPr/>
                    <a:lstStyle/>
                    <a:p>
                      <a:pPr marL="0" marR="0" algn="ctr">
                        <a:spcBef>
                          <a:spcPts val="300"/>
                        </a:spcBef>
                        <a:spcAft>
                          <a:spcPts val="300"/>
                        </a:spcAft>
                      </a:pPr>
                      <a:r>
                        <a:rPr lang="en-US" sz="1700" cap="all" dirty="0">
                          <a:effectLst/>
                        </a:rPr>
                        <a:t>wind (1)</a:t>
                      </a:r>
                      <a:endParaRPr lang="en-US" sz="17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1190302"/>
                  </a:ext>
                </a:extLst>
              </a:tr>
            </a:tbl>
          </a:graphicData>
        </a:graphic>
      </p:graphicFrame>
      <p:sp>
        <p:nvSpPr>
          <p:cNvPr id="2" name="Slide Number Placeholder 1">
            <a:extLst>
              <a:ext uri="{FF2B5EF4-FFF2-40B4-BE49-F238E27FC236}">
                <a16:creationId xmlns:a16="http://schemas.microsoft.com/office/drawing/2014/main" id="{EC1E0D04-B1C2-4603-88AF-9369802626BC}"/>
              </a:ext>
            </a:extLst>
          </p:cNvPr>
          <p:cNvSpPr>
            <a:spLocks noGrp="1"/>
          </p:cNvSpPr>
          <p:nvPr>
            <p:ph type="sldNum" sz="quarter" idx="12"/>
          </p:nvPr>
        </p:nvSpPr>
        <p:spPr/>
        <p:txBody>
          <a:bodyPr/>
          <a:lstStyle/>
          <a:p>
            <a:fld id="{72B57753-A601-4921-9D09-E2F6564B46B2}" type="slidenum">
              <a:rPr lang="en-US" smtClean="0"/>
              <a:t>16</a:t>
            </a:fld>
            <a:endParaRPr lang="en-US" dirty="0"/>
          </a:p>
        </p:txBody>
      </p:sp>
    </p:spTree>
    <p:extLst>
      <p:ext uri="{BB962C8B-B14F-4D97-AF65-F5344CB8AC3E}">
        <p14:creationId xmlns:p14="http://schemas.microsoft.com/office/powerpoint/2010/main" val="2941811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7989" y="880843"/>
            <a:ext cx="10956022" cy="5093702"/>
          </a:xfrm>
          <a:prstGeom prst="rect">
            <a:avLst/>
          </a:prstGeom>
          <a:noFill/>
        </p:spPr>
        <p:txBody>
          <a:bodyPr wrap="square" rtlCol="0">
            <a:spAutoFit/>
          </a:bodyPr>
          <a:lstStyle/>
          <a:p>
            <a:r>
              <a:rPr lang="en-US" sz="2800" u="sng" dirty="0"/>
              <a:t>Some of the ways ruach and pneuma are used in the Bible</a:t>
            </a:r>
          </a:p>
          <a:p>
            <a:endParaRPr lang="en-US" sz="2800" u="sng" dirty="0"/>
          </a:p>
          <a:p>
            <a:pPr marL="457200" indent="-457200">
              <a:spcBef>
                <a:spcPts val="600"/>
              </a:spcBef>
              <a:spcAft>
                <a:spcPts val="600"/>
              </a:spcAft>
              <a:buFont typeface="Arial" panose="020B0604020202020204" pitchFamily="34" charset="0"/>
              <a:buChar char="•"/>
            </a:pPr>
            <a:r>
              <a:rPr lang="en-US" sz="2800" dirty="0"/>
              <a:t>When used in connection with God, it signifies that he is powerful but invisible; </a:t>
            </a:r>
          </a:p>
          <a:p>
            <a:pPr marL="457200" indent="-457200">
              <a:spcBef>
                <a:spcPts val="600"/>
              </a:spcBef>
              <a:spcAft>
                <a:spcPts val="600"/>
              </a:spcAft>
              <a:buFont typeface="Arial" panose="020B0604020202020204" pitchFamily="34" charset="0"/>
              <a:buChar char="•"/>
            </a:pPr>
            <a:r>
              <a:rPr lang="en-US" sz="2800" dirty="0"/>
              <a:t>When used in reference to God's influence and operation, it implies that these are accomplished by an invisible power.  </a:t>
            </a:r>
          </a:p>
          <a:p>
            <a:pPr marL="457200" indent="-457200">
              <a:spcBef>
                <a:spcPts val="600"/>
              </a:spcBef>
              <a:spcAft>
                <a:spcPts val="600"/>
              </a:spcAft>
              <a:buFont typeface="Arial" panose="020B0604020202020204" pitchFamily="34" charset="0"/>
              <a:buChar char="•"/>
            </a:pPr>
            <a:r>
              <a:rPr lang="en-US" sz="2800" dirty="0"/>
              <a:t>It is applied to human mind because it is a power that is invisible and intangible; </a:t>
            </a:r>
          </a:p>
          <a:p>
            <a:pPr marL="457200" indent="-457200">
              <a:spcBef>
                <a:spcPts val="600"/>
              </a:spcBef>
              <a:spcAft>
                <a:spcPts val="600"/>
              </a:spcAft>
              <a:buFont typeface="Arial" panose="020B0604020202020204" pitchFamily="34" charset="0"/>
              <a:buChar char="•"/>
            </a:pPr>
            <a:r>
              <a:rPr lang="en-US" sz="2800" dirty="0"/>
              <a:t>It is also applied to words, which are also invisible, yet powerful; </a:t>
            </a:r>
          </a:p>
          <a:p>
            <a:pPr marL="457200" indent="-457200">
              <a:spcBef>
                <a:spcPts val="600"/>
              </a:spcBef>
              <a:spcAft>
                <a:spcPts val="600"/>
              </a:spcAft>
              <a:buFont typeface="Arial" panose="020B0604020202020204" pitchFamily="34" charset="0"/>
              <a:buChar char="•"/>
            </a:pPr>
            <a:r>
              <a:rPr lang="en-US" sz="2800" dirty="0"/>
              <a:t>It is applied to life because it is an invisible power or quality. </a:t>
            </a:r>
          </a:p>
        </p:txBody>
      </p:sp>
      <p:sp>
        <p:nvSpPr>
          <p:cNvPr id="3" name="Slide Number Placeholder 2">
            <a:extLst>
              <a:ext uri="{FF2B5EF4-FFF2-40B4-BE49-F238E27FC236}">
                <a16:creationId xmlns:a16="http://schemas.microsoft.com/office/drawing/2014/main" id="{8D9D349A-D7BE-4DA9-9832-3F0841316323}"/>
              </a:ext>
            </a:extLst>
          </p:cNvPr>
          <p:cNvSpPr>
            <a:spLocks noGrp="1"/>
          </p:cNvSpPr>
          <p:nvPr>
            <p:ph type="sldNum" sz="quarter" idx="12"/>
          </p:nvPr>
        </p:nvSpPr>
        <p:spPr/>
        <p:txBody>
          <a:bodyPr/>
          <a:lstStyle/>
          <a:p>
            <a:fld id="{72B57753-A601-4921-9D09-E2F6564B46B2}" type="slidenum">
              <a:rPr lang="en-US" smtClean="0"/>
              <a:t>17</a:t>
            </a:fld>
            <a:endParaRPr lang="en-US" dirty="0"/>
          </a:p>
        </p:txBody>
      </p:sp>
    </p:spTree>
    <p:extLst>
      <p:ext uri="{BB962C8B-B14F-4D97-AF65-F5344CB8AC3E}">
        <p14:creationId xmlns:p14="http://schemas.microsoft.com/office/powerpoint/2010/main" val="27781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7989" y="687896"/>
            <a:ext cx="10956022" cy="5504071"/>
          </a:xfrm>
          <a:prstGeom prst="rect">
            <a:avLst/>
          </a:prstGeom>
          <a:noFill/>
        </p:spPr>
        <p:txBody>
          <a:bodyPr wrap="square" rtlCol="0">
            <a:spAutoFit/>
          </a:bodyPr>
          <a:lstStyle/>
          <a:p>
            <a:pPr>
              <a:spcAft>
                <a:spcPts val="1800"/>
              </a:spcAft>
            </a:pPr>
            <a:r>
              <a:rPr lang="en-US" sz="2800" u="sng" dirty="0"/>
              <a:t>The Scripture speak of: </a:t>
            </a:r>
          </a:p>
          <a:p>
            <a:pPr marL="457200" indent="-457200">
              <a:spcBef>
                <a:spcPts val="400"/>
              </a:spcBef>
              <a:spcAft>
                <a:spcPts val="400"/>
              </a:spcAft>
              <a:buFont typeface="Arial" panose="020B0604020202020204" pitchFamily="34" charset="0"/>
              <a:buChar char="•"/>
            </a:pPr>
            <a:r>
              <a:rPr lang="en-US" sz="2800" dirty="0"/>
              <a:t>the spirit of our minds—the invisible power of the mind; </a:t>
            </a:r>
          </a:p>
          <a:p>
            <a:pPr marL="457200" indent="-457200">
              <a:spcBef>
                <a:spcPts val="400"/>
              </a:spcBef>
              <a:spcAft>
                <a:spcPts val="400"/>
              </a:spcAft>
              <a:buFont typeface="Arial" panose="020B0604020202020204" pitchFamily="34" charset="0"/>
              <a:buChar char="•"/>
            </a:pPr>
            <a:r>
              <a:rPr lang="en-US" sz="2800" dirty="0"/>
              <a:t>the spirit of a man—a man's mental powers and will; </a:t>
            </a:r>
          </a:p>
          <a:p>
            <a:pPr marL="457200" indent="-457200">
              <a:spcBef>
                <a:spcPts val="400"/>
              </a:spcBef>
              <a:spcAft>
                <a:spcPts val="400"/>
              </a:spcAft>
              <a:buFont typeface="Arial" panose="020B0604020202020204" pitchFamily="34" charset="0"/>
              <a:buChar char="•"/>
            </a:pPr>
            <a:r>
              <a:rPr lang="en-US" sz="2800" dirty="0"/>
              <a:t>the spirit of life—the power of living, which actuates all creation; </a:t>
            </a:r>
          </a:p>
          <a:p>
            <a:pPr marL="457200" indent="-457200">
              <a:spcBef>
                <a:spcPts val="400"/>
              </a:spcBef>
              <a:spcAft>
                <a:spcPts val="400"/>
              </a:spcAft>
              <a:buFont typeface="Arial" panose="020B0604020202020204" pitchFamily="34" charset="0"/>
              <a:buChar char="•"/>
            </a:pPr>
            <a:r>
              <a:rPr lang="en-US" sz="2800" dirty="0"/>
              <a:t>the Spirit of God—the power or influence which God exerts; </a:t>
            </a:r>
          </a:p>
          <a:p>
            <a:pPr marL="457200" indent="-457200">
              <a:spcBef>
                <a:spcPts val="400"/>
              </a:spcBef>
              <a:spcAft>
                <a:spcPts val="400"/>
              </a:spcAft>
              <a:buFont typeface="Arial" panose="020B0604020202020204" pitchFamily="34" charset="0"/>
              <a:buChar char="•"/>
            </a:pPr>
            <a:r>
              <a:rPr lang="en-US" sz="2800" dirty="0"/>
              <a:t>the spirit of wisdom—a wise mind; </a:t>
            </a:r>
          </a:p>
          <a:p>
            <a:pPr marL="457200" indent="-457200">
              <a:spcBef>
                <a:spcPts val="400"/>
              </a:spcBef>
              <a:spcAft>
                <a:spcPts val="400"/>
              </a:spcAft>
              <a:buFont typeface="Arial" panose="020B0604020202020204" pitchFamily="34" charset="0"/>
              <a:buChar char="•"/>
            </a:pPr>
            <a:r>
              <a:rPr lang="en-US" sz="2800" dirty="0"/>
              <a:t>the spirit of truth—the influence or power exerted by the truth; </a:t>
            </a:r>
          </a:p>
          <a:p>
            <a:pPr marL="457200" indent="-457200">
              <a:spcBef>
                <a:spcPts val="400"/>
              </a:spcBef>
              <a:spcAft>
                <a:spcPts val="400"/>
              </a:spcAft>
              <a:buFont typeface="Arial" panose="020B0604020202020204" pitchFamily="34" charset="0"/>
              <a:buChar char="•"/>
            </a:pPr>
            <a:r>
              <a:rPr lang="en-US" sz="2800" dirty="0"/>
              <a:t>the spirit of love—a mind or disposition actuated by love; </a:t>
            </a:r>
          </a:p>
          <a:p>
            <a:pPr marL="457200" indent="-457200">
              <a:spcBef>
                <a:spcPts val="400"/>
              </a:spcBef>
              <a:spcAft>
                <a:spcPts val="400"/>
              </a:spcAft>
              <a:buFont typeface="Arial" panose="020B0604020202020204" pitchFamily="34" charset="0"/>
              <a:buChar char="•"/>
            </a:pPr>
            <a:r>
              <a:rPr lang="en-US" sz="2800" dirty="0"/>
              <a:t>the spirit of evil and of malice—a mind actuated by maliciousness; </a:t>
            </a:r>
          </a:p>
          <a:p>
            <a:pPr marL="457200" indent="-457200">
              <a:spcBef>
                <a:spcPts val="400"/>
              </a:spcBef>
              <a:spcAft>
                <a:spcPts val="400"/>
              </a:spcAft>
              <a:buFont typeface="Arial" panose="020B0604020202020204" pitchFamily="34" charset="0"/>
              <a:buChar char="•"/>
            </a:pPr>
            <a:r>
              <a:rPr lang="en-US" sz="2800" dirty="0"/>
              <a:t>the spirit of the world—the influence or power which the world exerts. </a:t>
            </a:r>
          </a:p>
        </p:txBody>
      </p:sp>
      <p:sp>
        <p:nvSpPr>
          <p:cNvPr id="3" name="Slide Number Placeholder 2">
            <a:extLst>
              <a:ext uri="{FF2B5EF4-FFF2-40B4-BE49-F238E27FC236}">
                <a16:creationId xmlns:a16="http://schemas.microsoft.com/office/drawing/2014/main" id="{D0D02C01-CC74-48C4-992A-95DA0E0E37BC}"/>
              </a:ext>
            </a:extLst>
          </p:cNvPr>
          <p:cNvSpPr>
            <a:spLocks noGrp="1"/>
          </p:cNvSpPr>
          <p:nvPr>
            <p:ph type="sldNum" sz="quarter" idx="12"/>
          </p:nvPr>
        </p:nvSpPr>
        <p:spPr/>
        <p:txBody>
          <a:bodyPr/>
          <a:lstStyle/>
          <a:p>
            <a:fld id="{72B57753-A601-4921-9D09-E2F6564B46B2}" type="slidenum">
              <a:rPr lang="en-US" smtClean="0"/>
              <a:t>18</a:t>
            </a:fld>
            <a:endParaRPr lang="en-US" dirty="0"/>
          </a:p>
        </p:txBody>
      </p:sp>
    </p:spTree>
    <p:extLst>
      <p:ext uri="{BB962C8B-B14F-4D97-AF65-F5344CB8AC3E}">
        <p14:creationId xmlns:p14="http://schemas.microsoft.com/office/powerpoint/2010/main" val="1118410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015067"/>
            <a:ext cx="10956022" cy="1384995"/>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And the earth was without form, and void; and darkness was upon the face of the deep. </a:t>
            </a:r>
            <a:r>
              <a:rPr lang="en-US" sz="2800" u="sng" dirty="0">
                <a:solidFill>
                  <a:srgbClr val="3333FF"/>
                </a:solidFill>
                <a:latin typeface="Monotype Corsiva" panose="03010101010201010101" pitchFamily="66" charset="0"/>
              </a:rPr>
              <a:t>And the Spirit of God moved upon the face of the waters</a:t>
            </a:r>
            <a:r>
              <a:rPr lang="en-US" sz="2800" dirty="0">
                <a:solidFill>
                  <a:srgbClr val="3333FF"/>
                </a:solidFill>
                <a:latin typeface="Monotype Corsiva" panose="03010101010201010101" pitchFamily="66" charset="0"/>
              </a:rPr>
              <a:t>. —  Genesis 1:2 KJV</a:t>
            </a:r>
          </a:p>
          <a:p>
            <a:pPr algn="ctr"/>
            <a:endParaRPr lang="en-US" sz="2800" dirty="0">
              <a:solidFill>
                <a:srgbClr val="3333FF"/>
              </a:solidFill>
              <a:latin typeface="Monotype Corsiva" panose="03010101010201010101" pitchFamily="66" charset="0"/>
            </a:endParaRPr>
          </a:p>
        </p:txBody>
      </p:sp>
      <p:sp>
        <p:nvSpPr>
          <p:cNvPr id="3" name="Slide Number Placeholder 2">
            <a:extLst>
              <a:ext uri="{FF2B5EF4-FFF2-40B4-BE49-F238E27FC236}">
                <a16:creationId xmlns:a16="http://schemas.microsoft.com/office/drawing/2014/main" id="{786D6359-ED72-4BC8-88CF-27335652D02F}"/>
              </a:ext>
            </a:extLst>
          </p:cNvPr>
          <p:cNvSpPr>
            <a:spLocks noGrp="1"/>
          </p:cNvSpPr>
          <p:nvPr>
            <p:ph type="sldNum" sz="quarter" idx="12"/>
          </p:nvPr>
        </p:nvSpPr>
        <p:spPr/>
        <p:txBody>
          <a:bodyPr/>
          <a:lstStyle/>
          <a:p>
            <a:fld id="{72B57753-A601-4921-9D09-E2F6564B46B2}" type="slidenum">
              <a:rPr lang="en-US" smtClean="0"/>
              <a:t>19</a:t>
            </a:fld>
            <a:endParaRPr lang="en-US" dirty="0"/>
          </a:p>
        </p:txBody>
      </p:sp>
    </p:spTree>
    <p:extLst>
      <p:ext uri="{BB962C8B-B14F-4D97-AF65-F5344CB8AC3E}">
        <p14:creationId xmlns:p14="http://schemas.microsoft.com/office/powerpoint/2010/main" val="4171353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urprising Origin of the Trinity Doctrine, A Brief History ...">
            <a:extLst>
              <a:ext uri="{FF2B5EF4-FFF2-40B4-BE49-F238E27FC236}">
                <a16:creationId xmlns:a16="http://schemas.microsoft.com/office/drawing/2014/main" id="{4C3FE299-FD5A-4EE1-9695-83B0221F76F4}"/>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0" y="1543574"/>
            <a:ext cx="12192000" cy="2246769"/>
          </a:xfrm>
          <a:prstGeom prst="rect">
            <a:avLst/>
          </a:prstGeom>
          <a:noFill/>
        </p:spPr>
        <p:txBody>
          <a:bodyPr wrap="square" rtlCol="0">
            <a:spAutoFit/>
          </a:bodyPr>
          <a:lstStyle/>
          <a:p>
            <a:pPr algn="ctr"/>
            <a:r>
              <a:rPr lang="en-US" sz="2800" dirty="0">
                <a:ln w="12700">
                  <a:solidFill>
                    <a:schemeClr val="tx1"/>
                  </a:solidFill>
                </a:ln>
                <a:solidFill>
                  <a:schemeClr val="bg1"/>
                </a:solidFill>
                <a:latin typeface="Arial Black" panose="020B0A04020102020204" pitchFamily="34" charset="0"/>
              </a:rPr>
              <a:t>The doctrine of the Trinity </a:t>
            </a:r>
            <a:br>
              <a:rPr lang="en-US" sz="2800" dirty="0">
                <a:ln w="12700">
                  <a:solidFill>
                    <a:schemeClr val="tx1"/>
                  </a:solidFill>
                </a:ln>
                <a:solidFill>
                  <a:schemeClr val="bg1"/>
                </a:solidFill>
                <a:latin typeface="Arial Black" panose="020B0A04020102020204" pitchFamily="34" charset="0"/>
              </a:rPr>
            </a:br>
            <a:r>
              <a:rPr lang="en-US" sz="2800" dirty="0">
                <a:ln w="12700">
                  <a:solidFill>
                    <a:schemeClr val="tx1"/>
                  </a:solidFill>
                </a:ln>
                <a:solidFill>
                  <a:schemeClr val="bg1"/>
                </a:solidFill>
                <a:latin typeface="Arial Black" panose="020B0A04020102020204" pitchFamily="34" charset="0"/>
              </a:rPr>
              <a:t>was officially adopted </a:t>
            </a:r>
            <a:br>
              <a:rPr lang="en-US" sz="2800" dirty="0">
                <a:ln w="12700">
                  <a:solidFill>
                    <a:schemeClr val="tx1"/>
                  </a:solidFill>
                </a:ln>
                <a:solidFill>
                  <a:schemeClr val="bg1"/>
                </a:solidFill>
                <a:latin typeface="Arial Black" panose="020B0A04020102020204" pitchFamily="34" charset="0"/>
              </a:rPr>
            </a:br>
            <a:r>
              <a:rPr lang="en-US" sz="2800" dirty="0">
                <a:ln w="12700">
                  <a:solidFill>
                    <a:schemeClr val="tx1"/>
                  </a:solidFill>
                </a:ln>
                <a:solidFill>
                  <a:schemeClr val="bg1"/>
                </a:solidFill>
                <a:latin typeface="Arial Black" panose="020B0A04020102020204" pitchFamily="34" charset="0"/>
              </a:rPr>
              <a:t>at the </a:t>
            </a:r>
            <a:br>
              <a:rPr lang="en-US" sz="2800" dirty="0">
                <a:ln w="12700">
                  <a:solidFill>
                    <a:schemeClr val="tx1"/>
                  </a:solidFill>
                </a:ln>
                <a:solidFill>
                  <a:schemeClr val="bg1"/>
                </a:solidFill>
                <a:latin typeface="Arial Black" panose="020B0A04020102020204" pitchFamily="34" charset="0"/>
              </a:rPr>
            </a:br>
            <a:r>
              <a:rPr lang="en-US" sz="2800" dirty="0">
                <a:ln w="12700">
                  <a:solidFill>
                    <a:schemeClr val="tx1"/>
                  </a:solidFill>
                </a:ln>
                <a:solidFill>
                  <a:schemeClr val="bg1"/>
                </a:solidFill>
                <a:latin typeface="Arial Black" panose="020B0A04020102020204" pitchFamily="34" charset="0"/>
              </a:rPr>
              <a:t>Council of Constantinople </a:t>
            </a:r>
            <a:br>
              <a:rPr lang="en-US" sz="2800" dirty="0">
                <a:ln w="12700">
                  <a:solidFill>
                    <a:schemeClr val="tx1"/>
                  </a:solidFill>
                </a:ln>
                <a:solidFill>
                  <a:schemeClr val="bg1"/>
                </a:solidFill>
                <a:latin typeface="Arial Black" panose="020B0A04020102020204" pitchFamily="34" charset="0"/>
              </a:rPr>
            </a:br>
            <a:r>
              <a:rPr lang="en-US" sz="2800" dirty="0">
                <a:ln w="12700">
                  <a:solidFill>
                    <a:schemeClr val="tx1"/>
                  </a:solidFill>
                </a:ln>
                <a:solidFill>
                  <a:schemeClr val="bg1"/>
                </a:solidFill>
                <a:latin typeface="Arial Black" panose="020B0A04020102020204" pitchFamily="34" charset="0"/>
              </a:rPr>
              <a:t>in AD 381</a:t>
            </a:r>
          </a:p>
        </p:txBody>
      </p:sp>
      <p:sp>
        <p:nvSpPr>
          <p:cNvPr id="3" name="Slide Number Placeholder 2">
            <a:extLst>
              <a:ext uri="{FF2B5EF4-FFF2-40B4-BE49-F238E27FC236}">
                <a16:creationId xmlns:a16="http://schemas.microsoft.com/office/drawing/2014/main" id="{EF83E227-E448-4819-AB97-AAE3CFE1812C}"/>
              </a:ext>
            </a:extLst>
          </p:cNvPr>
          <p:cNvSpPr>
            <a:spLocks noGrp="1"/>
          </p:cNvSpPr>
          <p:nvPr>
            <p:ph type="sldNum" sz="quarter" idx="12"/>
          </p:nvPr>
        </p:nvSpPr>
        <p:spPr/>
        <p:txBody>
          <a:bodyPr/>
          <a:lstStyle/>
          <a:p>
            <a:fld id="{72B57753-A601-4921-9D09-E2F6564B46B2}" type="slidenum">
              <a:rPr lang="en-US" smtClean="0"/>
              <a:t>2</a:t>
            </a:fld>
            <a:endParaRPr lang="en-US" dirty="0"/>
          </a:p>
        </p:txBody>
      </p:sp>
    </p:spTree>
    <p:extLst>
      <p:ext uri="{BB962C8B-B14F-4D97-AF65-F5344CB8AC3E}">
        <p14:creationId xmlns:p14="http://schemas.microsoft.com/office/powerpoint/2010/main" val="567026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015067"/>
            <a:ext cx="10956022" cy="3539430"/>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And the earth was without form, and void; and darkness was upon the face of the deep. </a:t>
            </a:r>
            <a:r>
              <a:rPr lang="en-US" sz="2800" u="sng" dirty="0">
                <a:solidFill>
                  <a:srgbClr val="3333FF"/>
                </a:solidFill>
                <a:latin typeface="Monotype Corsiva" panose="03010101010201010101" pitchFamily="66" charset="0"/>
              </a:rPr>
              <a:t>And the Spirit of God moved upon the face of the waters</a:t>
            </a:r>
            <a:r>
              <a:rPr lang="en-US" sz="2800" dirty="0">
                <a:solidFill>
                  <a:srgbClr val="3333FF"/>
                </a:solidFill>
                <a:latin typeface="Monotype Corsiva" panose="03010101010201010101" pitchFamily="66" charset="0"/>
              </a:rPr>
              <a:t>. —  Genesis 1:2 KJV</a:t>
            </a:r>
          </a:p>
          <a:p>
            <a:pPr algn="ctr"/>
            <a:endParaRPr lang="en-US" sz="2800" dirty="0">
              <a:solidFill>
                <a:srgbClr val="3333FF"/>
              </a:solidFill>
              <a:latin typeface="Monotype Corsiva" panose="03010101010201010101" pitchFamily="66" charset="0"/>
            </a:endParaRPr>
          </a:p>
          <a:p>
            <a:pPr algn="ctr"/>
            <a:r>
              <a:rPr lang="en-US" sz="2800" dirty="0">
                <a:solidFill>
                  <a:srgbClr val="3333FF"/>
                </a:solidFill>
                <a:latin typeface="Monotype Corsiva" panose="03010101010201010101" pitchFamily="66" charset="0"/>
              </a:rPr>
              <a:t>And the LORD spake unto Moses, saying,  See, I have called by name Bezaleel the son of Uri, the son of Hur, of the tribe of Judah:  And </a:t>
            </a:r>
            <a:r>
              <a:rPr lang="en-US" sz="2800" u="sng" dirty="0">
                <a:solidFill>
                  <a:srgbClr val="3333FF"/>
                </a:solidFill>
                <a:latin typeface="Monotype Corsiva" panose="03010101010201010101" pitchFamily="66" charset="0"/>
              </a:rPr>
              <a:t>I have filled him with the spirit of God, in wisdom, and in understanding, and in knowledge, and in all manner of workmanship</a:t>
            </a:r>
            <a:r>
              <a:rPr lang="en-US" sz="2800" dirty="0">
                <a:solidFill>
                  <a:srgbClr val="3333FF"/>
                </a:solidFill>
                <a:latin typeface="Monotype Corsiva" panose="03010101010201010101" pitchFamily="66" charset="0"/>
              </a:rPr>
              <a:t>, — Exodus 31:1-3 KJV  </a:t>
            </a:r>
          </a:p>
          <a:p>
            <a:pPr algn="ctr"/>
            <a:endParaRPr lang="en-US" sz="2800" dirty="0">
              <a:solidFill>
                <a:srgbClr val="3333FF"/>
              </a:solidFill>
              <a:latin typeface="Monotype Corsiva" panose="03010101010201010101" pitchFamily="66" charset="0"/>
            </a:endParaRPr>
          </a:p>
        </p:txBody>
      </p:sp>
      <p:sp>
        <p:nvSpPr>
          <p:cNvPr id="3" name="Slide Number Placeholder 2">
            <a:extLst>
              <a:ext uri="{FF2B5EF4-FFF2-40B4-BE49-F238E27FC236}">
                <a16:creationId xmlns:a16="http://schemas.microsoft.com/office/drawing/2014/main" id="{895FFA8F-02D9-4016-8506-6CDE43426521}"/>
              </a:ext>
            </a:extLst>
          </p:cNvPr>
          <p:cNvSpPr>
            <a:spLocks noGrp="1"/>
          </p:cNvSpPr>
          <p:nvPr>
            <p:ph type="sldNum" sz="quarter" idx="12"/>
          </p:nvPr>
        </p:nvSpPr>
        <p:spPr/>
        <p:txBody>
          <a:bodyPr/>
          <a:lstStyle/>
          <a:p>
            <a:fld id="{72B57753-A601-4921-9D09-E2F6564B46B2}" type="slidenum">
              <a:rPr lang="en-US" smtClean="0"/>
              <a:t>20</a:t>
            </a:fld>
            <a:endParaRPr lang="en-US" dirty="0"/>
          </a:p>
        </p:txBody>
      </p:sp>
    </p:spTree>
    <p:extLst>
      <p:ext uri="{BB962C8B-B14F-4D97-AF65-F5344CB8AC3E}">
        <p14:creationId xmlns:p14="http://schemas.microsoft.com/office/powerpoint/2010/main" val="651395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015067"/>
            <a:ext cx="10956022" cy="4832092"/>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And the earth was without form, and void; and darkness was upon the face of the deep. </a:t>
            </a:r>
            <a:r>
              <a:rPr lang="en-US" sz="2800" u="sng" dirty="0">
                <a:solidFill>
                  <a:srgbClr val="3333FF"/>
                </a:solidFill>
                <a:latin typeface="Monotype Corsiva" panose="03010101010201010101" pitchFamily="66" charset="0"/>
              </a:rPr>
              <a:t>And the Spirit of God moved upon the face of the waters</a:t>
            </a:r>
            <a:r>
              <a:rPr lang="en-US" sz="2800" dirty="0">
                <a:solidFill>
                  <a:srgbClr val="3333FF"/>
                </a:solidFill>
                <a:latin typeface="Monotype Corsiva" panose="03010101010201010101" pitchFamily="66" charset="0"/>
              </a:rPr>
              <a:t>. —  Genesis 1:2 KJV</a:t>
            </a:r>
          </a:p>
          <a:p>
            <a:pPr algn="ctr"/>
            <a:endParaRPr lang="en-US" sz="2800" dirty="0">
              <a:solidFill>
                <a:srgbClr val="3333FF"/>
              </a:solidFill>
              <a:latin typeface="Monotype Corsiva" panose="03010101010201010101" pitchFamily="66" charset="0"/>
            </a:endParaRPr>
          </a:p>
          <a:p>
            <a:pPr algn="ctr"/>
            <a:r>
              <a:rPr lang="en-US" sz="2800" dirty="0">
                <a:solidFill>
                  <a:srgbClr val="3333FF"/>
                </a:solidFill>
                <a:latin typeface="Monotype Corsiva" panose="03010101010201010101" pitchFamily="66" charset="0"/>
              </a:rPr>
              <a:t>And the LORD spake unto Moses, saying,  See, I have called by name Bezaleel the son of Uri, the son of Hur, of the tribe of Judah:  And </a:t>
            </a:r>
            <a:r>
              <a:rPr lang="en-US" sz="2800" u="sng" dirty="0">
                <a:solidFill>
                  <a:srgbClr val="3333FF"/>
                </a:solidFill>
                <a:latin typeface="Monotype Corsiva" panose="03010101010201010101" pitchFamily="66" charset="0"/>
              </a:rPr>
              <a:t>I have filled him with the spirit of God, in wisdom, and in understanding, and in knowledge, and in all manner of workmanship</a:t>
            </a:r>
            <a:r>
              <a:rPr lang="en-US" sz="2800" dirty="0">
                <a:solidFill>
                  <a:srgbClr val="3333FF"/>
                </a:solidFill>
                <a:latin typeface="Monotype Corsiva" panose="03010101010201010101" pitchFamily="66" charset="0"/>
              </a:rPr>
              <a:t>, — Exodus 31:1-3 KJV  </a:t>
            </a:r>
          </a:p>
          <a:p>
            <a:pPr algn="ctr"/>
            <a:endParaRPr lang="en-US" sz="2800" dirty="0">
              <a:solidFill>
                <a:srgbClr val="3333FF"/>
              </a:solidFill>
              <a:latin typeface="Monotype Corsiva" panose="03010101010201010101" pitchFamily="66" charset="0"/>
            </a:endParaRPr>
          </a:p>
          <a:p>
            <a:pPr algn="ctr"/>
            <a:r>
              <a:rPr lang="en-US" sz="2800" u="sng" dirty="0">
                <a:solidFill>
                  <a:srgbClr val="3333FF"/>
                </a:solidFill>
                <a:latin typeface="Monotype Corsiva" panose="03010101010201010101" pitchFamily="66" charset="0"/>
              </a:rPr>
              <a:t>And the Spirit of the LORD fell upon me, and said unto me, Speak; Thus saith the LORD</a:t>
            </a:r>
            <a:r>
              <a:rPr lang="en-US" sz="2800" dirty="0">
                <a:solidFill>
                  <a:srgbClr val="3333FF"/>
                </a:solidFill>
                <a:latin typeface="Monotype Corsiva" panose="03010101010201010101" pitchFamily="66" charset="0"/>
              </a:rPr>
              <a:t>; Thus have ye said, O house of Israel: for I know the things that come into your mind, every one of them. —  Ezekiel 11:5 KJV</a:t>
            </a:r>
          </a:p>
        </p:txBody>
      </p:sp>
      <p:sp>
        <p:nvSpPr>
          <p:cNvPr id="3" name="Slide Number Placeholder 2">
            <a:extLst>
              <a:ext uri="{FF2B5EF4-FFF2-40B4-BE49-F238E27FC236}">
                <a16:creationId xmlns:a16="http://schemas.microsoft.com/office/drawing/2014/main" id="{6B0651CD-6C4F-44B7-AFDD-1D47390988A5}"/>
              </a:ext>
            </a:extLst>
          </p:cNvPr>
          <p:cNvSpPr>
            <a:spLocks noGrp="1"/>
          </p:cNvSpPr>
          <p:nvPr>
            <p:ph type="sldNum" sz="quarter" idx="12"/>
          </p:nvPr>
        </p:nvSpPr>
        <p:spPr/>
        <p:txBody>
          <a:bodyPr/>
          <a:lstStyle/>
          <a:p>
            <a:fld id="{72B57753-A601-4921-9D09-E2F6564B46B2}" type="slidenum">
              <a:rPr lang="en-US" smtClean="0"/>
              <a:t>21</a:t>
            </a:fld>
            <a:endParaRPr lang="en-US" dirty="0"/>
          </a:p>
        </p:txBody>
      </p:sp>
    </p:spTree>
    <p:extLst>
      <p:ext uri="{BB962C8B-B14F-4D97-AF65-F5344CB8AC3E}">
        <p14:creationId xmlns:p14="http://schemas.microsoft.com/office/powerpoint/2010/main" val="1213787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283515"/>
            <a:ext cx="10956022" cy="4739759"/>
          </a:xfrm>
          <a:prstGeom prst="rect">
            <a:avLst/>
          </a:prstGeom>
          <a:noFill/>
        </p:spPr>
        <p:txBody>
          <a:bodyPr wrap="square" rtlCol="0">
            <a:spAutoFit/>
          </a:bodyPr>
          <a:lstStyle/>
          <a:p>
            <a:r>
              <a:rPr lang="en-US" sz="2800" u="sng" dirty="0"/>
              <a:t>How The Holy Spirit Operates in the Gospel Age</a:t>
            </a:r>
          </a:p>
          <a:p>
            <a:endParaRPr lang="en-US" sz="2800" dirty="0"/>
          </a:p>
          <a:p>
            <a:pPr marL="457200" indent="-457200">
              <a:spcBef>
                <a:spcPts val="600"/>
              </a:spcBef>
              <a:spcAft>
                <a:spcPts val="600"/>
              </a:spcAft>
              <a:buFont typeface="Arial" panose="020B0604020202020204" pitchFamily="34" charset="0"/>
              <a:buChar char="•"/>
            </a:pPr>
            <a:r>
              <a:rPr lang="en-US" sz="2800" dirty="0"/>
              <a:t>Explanatory rather than mechanical.</a:t>
            </a:r>
          </a:p>
          <a:p>
            <a:pPr marL="457200" indent="-457200">
              <a:spcBef>
                <a:spcPts val="600"/>
              </a:spcBef>
              <a:spcAft>
                <a:spcPts val="600"/>
              </a:spcAft>
              <a:buFont typeface="Arial" panose="020B0604020202020204" pitchFamily="34" charset="0"/>
              <a:buChar char="•"/>
            </a:pPr>
            <a:r>
              <a:rPr lang="en-US" sz="2800" dirty="0"/>
              <a:t>Appeals to the understanding of the mind and the willingness of the heart. </a:t>
            </a:r>
          </a:p>
          <a:p>
            <a:pPr marL="457200" indent="-457200">
              <a:spcBef>
                <a:spcPts val="600"/>
              </a:spcBef>
              <a:spcAft>
                <a:spcPts val="600"/>
              </a:spcAft>
              <a:buFont typeface="Arial" panose="020B0604020202020204" pitchFamily="34" charset="0"/>
              <a:buChar char="•"/>
            </a:pPr>
            <a:r>
              <a:rPr lang="en-US" sz="2800" dirty="0"/>
              <a:t>Has two different aspects to its operation: </a:t>
            </a:r>
          </a:p>
          <a:p>
            <a:pPr lvl="1">
              <a:spcBef>
                <a:spcPts val="600"/>
              </a:spcBef>
              <a:spcAft>
                <a:spcPts val="600"/>
              </a:spcAft>
            </a:pPr>
            <a:r>
              <a:rPr lang="en-US" sz="2800" dirty="0"/>
              <a:t>(1)  the begettal of embryo New Creatures to a new nature, and</a:t>
            </a:r>
          </a:p>
          <a:p>
            <a:pPr lvl="1">
              <a:spcBef>
                <a:spcPts val="600"/>
              </a:spcBef>
              <a:spcAft>
                <a:spcPts val="600"/>
              </a:spcAft>
            </a:pPr>
            <a:r>
              <a:rPr lang="en-US" sz="2800" dirty="0"/>
              <a:t>(2)  the growth and development of those New Creatures.  </a:t>
            </a:r>
          </a:p>
          <a:p>
            <a:endParaRPr lang="en-US" sz="2800" dirty="0"/>
          </a:p>
        </p:txBody>
      </p:sp>
      <p:sp>
        <p:nvSpPr>
          <p:cNvPr id="3" name="Slide Number Placeholder 2">
            <a:extLst>
              <a:ext uri="{FF2B5EF4-FFF2-40B4-BE49-F238E27FC236}">
                <a16:creationId xmlns:a16="http://schemas.microsoft.com/office/drawing/2014/main" id="{32B949C4-B65C-45E0-9DE4-60364C6A669C}"/>
              </a:ext>
            </a:extLst>
          </p:cNvPr>
          <p:cNvSpPr>
            <a:spLocks noGrp="1"/>
          </p:cNvSpPr>
          <p:nvPr>
            <p:ph type="sldNum" sz="quarter" idx="12"/>
          </p:nvPr>
        </p:nvSpPr>
        <p:spPr/>
        <p:txBody>
          <a:bodyPr/>
          <a:lstStyle/>
          <a:p>
            <a:fld id="{72B57753-A601-4921-9D09-E2F6564B46B2}" type="slidenum">
              <a:rPr lang="en-US" smtClean="0"/>
              <a:t>22</a:t>
            </a:fld>
            <a:endParaRPr lang="en-US" dirty="0"/>
          </a:p>
        </p:txBody>
      </p:sp>
    </p:spTree>
    <p:extLst>
      <p:ext uri="{BB962C8B-B14F-4D97-AF65-F5344CB8AC3E}">
        <p14:creationId xmlns:p14="http://schemas.microsoft.com/office/powerpoint/2010/main" val="308376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442906"/>
            <a:ext cx="10956022" cy="2677656"/>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Therefore will I divide him a portion with the great, and he shall divide the spoil with the strong; </a:t>
            </a:r>
            <a:r>
              <a:rPr lang="en-US" sz="2800" u="sng" dirty="0">
                <a:solidFill>
                  <a:srgbClr val="3333FF"/>
                </a:solidFill>
                <a:latin typeface="Monotype Corsiva" panose="03010101010201010101" pitchFamily="66" charset="0"/>
              </a:rPr>
              <a:t>because he hath poured out his soul unto death</a:t>
            </a:r>
            <a:r>
              <a:rPr lang="en-US" sz="2800" dirty="0">
                <a:solidFill>
                  <a:srgbClr val="3333FF"/>
                </a:solidFill>
                <a:latin typeface="Monotype Corsiva" panose="03010101010201010101" pitchFamily="66" charset="0"/>
              </a:rPr>
              <a:t>: and he was numbered with the transgressors; and he bare the sin of many, and made intercession for the transgressors. — Isaiah 53:12 KJV</a:t>
            </a: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p:txBody>
      </p:sp>
      <p:sp>
        <p:nvSpPr>
          <p:cNvPr id="3" name="Slide Number Placeholder 2">
            <a:extLst>
              <a:ext uri="{FF2B5EF4-FFF2-40B4-BE49-F238E27FC236}">
                <a16:creationId xmlns:a16="http://schemas.microsoft.com/office/drawing/2014/main" id="{9A671642-0938-49FB-A11D-130EE84D215F}"/>
              </a:ext>
            </a:extLst>
          </p:cNvPr>
          <p:cNvSpPr>
            <a:spLocks noGrp="1"/>
          </p:cNvSpPr>
          <p:nvPr>
            <p:ph type="sldNum" sz="quarter" idx="12"/>
          </p:nvPr>
        </p:nvSpPr>
        <p:spPr/>
        <p:txBody>
          <a:bodyPr/>
          <a:lstStyle/>
          <a:p>
            <a:fld id="{72B57753-A601-4921-9D09-E2F6564B46B2}" type="slidenum">
              <a:rPr lang="en-US" smtClean="0"/>
              <a:t>23</a:t>
            </a:fld>
            <a:endParaRPr lang="en-US" dirty="0"/>
          </a:p>
        </p:txBody>
      </p:sp>
    </p:spTree>
    <p:extLst>
      <p:ext uri="{BB962C8B-B14F-4D97-AF65-F5344CB8AC3E}">
        <p14:creationId xmlns:p14="http://schemas.microsoft.com/office/powerpoint/2010/main" val="2602987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442906"/>
            <a:ext cx="10956022" cy="3970318"/>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Therefore will I divide him a portion with the great, and he shall divide the spoil with the strong; </a:t>
            </a:r>
            <a:r>
              <a:rPr lang="en-US" sz="2800" u="sng" dirty="0">
                <a:solidFill>
                  <a:srgbClr val="3333FF"/>
                </a:solidFill>
                <a:latin typeface="Monotype Corsiva" panose="03010101010201010101" pitchFamily="66" charset="0"/>
              </a:rPr>
              <a:t>because he hath poured out his soul unto death</a:t>
            </a:r>
            <a:r>
              <a:rPr lang="en-US" sz="2800" dirty="0">
                <a:solidFill>
                  <a:srgbClr val="3333FF"/>
                </a:solidFill>
                <a:latin typeface="Monotype Corsiva" panose="03010101010201010101" pitchFamily="66" charset="0"/>
              </a:rPr>
              <a:t>: and he was numbered with the transgressors; and he bare the sin of many, and made intercession for the transgressors. — Isaiah 53:12 KJV</a:t>
            </a: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a:p>
            <a:pPr algn="ctr"/>
            <a:r>
              <a:rPr lang="en-US" sz="2800" dirty="0">
                <a:solidFill>
                  <a:srgbClr val="3333FF"/>
                </a:solidFill>
                <a:latin typeface="Monotype Corsiva" panose="03010101010201010101" pitchFamily="66" charset="0"/>
              </a:rPr>
              <a:t>Who now rejoice in my sufferings for you, </a:t>
            </a:r>
            <a:r>
              <a:rPr lang="en-US" sz="2800" u="sng" dirty="0">
                <a:solidFill>
                  <a:srgbClr val="3333FF"/>
                </a:solidFill>
                <a:latin typeface="Monotype Corsiva" panose="03010101010201010101" pitchFamily="66" charset="0"/>
              </a:rPr>
              <a:t>and fill up that which is behind of the afflictions of Christ in my flesh for his body's sake, which is the church</a:t>
            </a:r>
            <a:r>
              <a:rPr lang="en-US" sz="2800" dirty="0">
                <a:solidFill>
                  <a:srgbClr val="3333FF"/>
                </a:solidFill>
                <a:latin typeface="Monotype Corsiva" panose="03010101010201010101" pitchFamily="66" charset="0"/>
              </a:rPr>
              <a:t>: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Colossians 1:24 KJV</a:t>
            </a:r>
          </a:p>
        </p:txBody>
      </p:sp>
      <p:sp>
        <p:nvSpPr>
          <p:cNvPr id="3" name="Slide Number Placeholder 2">
            <a:extLst>
              <a:ext uri="{FF2B5EF4-FFF2-40B4-BE49-F238E27FC236}">
                <a16:creationId xmlns:a16="http://schemas.microsoft.com/office/drawing/2014/main" id="{9A671642-0938-49FB-A11D-130EE84D215F}"/>
              </a:ext>
            </a:extLst>
          </p:cNvPr>
          <p:cNvSpPr>
            <a:spLocks noGrp="1"/>
          </p:cNvSpPr>
          <p:nvPr>
            <p:ph type="sldNum" sz="quarter" idx="12"/>
          </p:nvPr>
        </p:nvSpPr>
        <p:spPr/>
        <p:txBody>
          <a:bodyPr/>
          <a:lstStyle/>
          <a:p>
            <a:fld id="{72B57753-A601-4921-9D09-E2F6564B46B2}" type="slidenum">
              <a:rPr lang="en-US" smtClean="0"/>
              <a:t>24</a:t>
            </a:fld>
            <a:endParaRPr lang="en-US" dirty="0"/>
          </a:p>
        </p:txBody>
      </p:sp>
    </p:spTree>
    <p:extLst>
      <p:ext uri="{BB962C8B-B14F-4D97-AF65-F5344CB8AC3E}">
        <p14:creationId xmlns:p14="http://schemas.microsoft.com/office/powerpoint/2010/main" val="1317371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004178"/>
            <a:ext cx="6379105" cy="4832092"/>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Jesus answered and said unto him, Verily, verily, I say unto thee, Except a man be born again, he cannot see the kingdom of God. Nicodemus saith unto him, How can a man be born when he is old? can he enter the second time into his mother's womb, and be born? Jesus answered, Verily, verily, I say unto thee, Except a man be born of water and of the Spirit, he cannot enter into the kingdom of God. That which is born of the flesh is flesh; and that which is born of the Spirit is spirit. —  John 3:3-6 KJV </a:t>
            </a:r>
          </a:p>
        </p:txBody>
      </p:sp>
      <p:sp>
        <p:nvSpPr>
          <p:cNvPr id="3" name="Slide Number Placeholder 2">
            <a:extLst>
              <a:ext uri="{FF2B5EF4-FFF2-40B4-BE49-F238E27FC236}">
                <a16:creationId xmlns:a16="http://schemas.microsoft.com/office/drawing/2014/main" id="{9A671642-0938-49FB-A11D-130EE84D215F}"/>
              </a:ext>
            </a:extLst>
          </p:cNvPr>
          <p:cNvSpPr>
            <a:spLocks noGrp="1"/>
          </p:cNvSpPr>
          <p:nvPr>
            <p:ph type="sldNum" sz="quarter" idx="12"/>
          </p:nvPr>
        </p:nvSpPr>
        <p:spPr/>
        <p:txBody>
          <a:bodyPr/>
          <a:lstStyle/>
          <a:p>
            <a:fld id="{72B57753-A601-4921-9D09-E2F6564B46B2}" type="slidenum">
              <a:rPr lang="en-US" smtClean="0"/>
              <a:t>25</a:t>
            </a:fld>
            <a:endParaRPr lang="en-US" dirty="0"/>
          </a:p>
        </p:txBody>
      </p:sp>
      <p:pic>
        <p:nvPicPr>
          <p:cNvPr id="5122" name="Picture 2" descr="Jesus and Nicodemus (John 3:1-21) | Reta's Reflections | EEWC ...">
            <a:extLst>
              <a:ext uri="{FF2B5EF4-FFF2-40B4-BE49-F238E27FC236}">
                <a16:creationId xmlns:a16="http://schemas.microsoft.com/office/drawing/2014/main" id="{666806C0-23B3-4052-91B6-5823E7835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996" y="687114"/>
            <a:ext cx="408409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798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truggle and Transformation | Inscape Consulting Group">
            <a:extLst>
              <a:ext uri="{FF2B5EF4-FFF2-40B4-BE49-F238E27FC236}">
                <a16:creationId xmlns:a16="http://schemas.microsoft.com/office/drawing/2014/main" id="{23D8E963-4457-45E9-BA08-26BA5623FE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65" r="11719"/>
          <a:stretch/>
        </p:blipFill>
        <p:spPr bwMode="auto">
          <a:xfrm>
            <a:off x="7409782" y="693681"/>
            <a:ext cx="4185745"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20785" y="394281"/>
            <a:ext cx="6410636" cy="1815882"/>
          </a:xfrm>
          <a:prstGeom prst="rect">
            <a:avLst/>
          </a:prstGeom>
          <a:noFill/>
        </p:spPr>
        <p:txBody>
          <a:bodyPr wrap="square" rtlCol="0">
            <a:spAutoFit/>
          </a:bodyPr>
          <a:lstStyle/>
          <a:p>
            <a:pPr algn="ctr">
              <a:spcBef>
                <a:spcPts val="1800"/>
              </a:spcBef>
              <a:spcAft>
                <a:spcPts val="1800"/>
              </a:spcAft>
            </a:pPr>
            <a:r>
              <a:rPr lang="en-US" sz="2800" dirty="0">
                <a:solidFill>
                  <a:srgbClr val="3333FF"/>
                </a:solidFill>
                <a:latin typeface="Monotype Corsiva" panose="03010101010201010101" pitchFamily="66" charset="0"/>
              </a:rPr>
              <a:t>But ye are not in the flesh, but in the Spirit, if so be that the Spirit of God dwell in you. Now if any man have not the Spirit of Christ, he is none of his. — Romans 8:9 KJV</a:t>
            </a:r>
          </a:p>
        </p:txBody>
      </p:sp>
      <p:sp>
        <p:nvSpPr>
          <p:cNvPr id="3" name="Slide Number Placeholder 2">
            <a:extLst>
              <a:ext uri="{FF2B5EF4-FFF2-40B4-BE49-F238E27FC236}">
                <a16:creationId xmlns:a16="http://schemas.microsoft.com/office/drawing/2014/main" id="{8AB97030-7231-4A8E-9255-26D4E9BB0710}"/>
              </a:ext>
            </a:extLst>
          </p:cNvPr>
          <p:cNvSpPr>
            <a:spLocks noGrp="1"/>
          </p:cNvSpPr>
          <p:nvPr>
            <p:ph type="sldNum" sz="quarter" idx="12"/>
          </p:nvPr>
        </p:nvSpPr>
        <p:spPr/>
        <p:txBody>
          <a:bodyPr/>
          <a:lstStyle/>
          <a:p>
            <a:fld id="{72B57753-A601-4921-9D09-E2F6564B46B2}" type="slidenum">
              <a:rPr lang="en-US" smtClean="0"/>
              <a:t>26</a:t>
            </a:fld>
            <a:endParaRPr lang="en-US" dirty="0"/>
          </a:p>
        </p:txBody>
      </p:sp>
    </p:spTree>
    <p:extLst>
      <p:ext uri="{BB962C8B-B14F-4D97-AF65-F5344CB8AC3E}">
        <p14:creationId xmlns:p14="http://schemas.microsoft.com/office/powerpoint/2010/main" val="3357299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truggle and Transformation | Inscape Consulting Group">
            <a:extLst>
              <a:ext uri="{FF2B5EF4-FFF2-40B4-BE49-F238E27FC236}">
                <a16:creationId xmlns:a16="http://schemas.microsoft.com/office/drawing/2014/main" id="{23D8E963-4457-45E9-BA08-26BA5623FE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65" r="11719"/>
          <a:stretch/>
        </p:blipFill>
        <p:spPr bwMode="auto">
          <a:xfrm>
            <a:off x="7409782" y="693681"/>
            <a:ext cx="4185745"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20785" y="394281"/>
            <a:ext cx="6410636" cy="4001095"/>
          </a:xfrm>
          <a:prstGeom prst="rect">
            <a:avLst/>
          </a:prstGeom>
          <a:noFill/>
        </p:spPr>
        <p:txBody>
          <a:bodyPr wrap="square" rtlCol="0">
            <a:spAutoFit/>
          </a:bodyPr>
          <a:lstStyle/>
          <a:p>
            <a:pPr algn="ctr">
              <a:spcBef>
                <a:spcPts val="1800"/>
              </a:spcBef>
              <a:spcAft>
                <a:spcPts val="1800"/>
              </a:spcAft>
            </a:pPr>
            <a:r>
              <a:rPr lang="en-US" sz="2800" dirty="0">
                <a:solidFill>
                  <a:srgbClr val="3333FF"/>
                </a:solidFill>
                <a:latin typeface="Monotype Corsiva" panose="03010101010201010101" pitchFamily="66" charset="0"/>
              </a:rPr>
              <a:t>But ye are not in the flesh, but in the Spirit, if so be that the Spirit of God dwell in you. Now if any man have not the Spirit of Christ, he is none of his. — Romans 8:9 KJV</a:t>
            </a:r>
          </a:p>
          <a:p>
            <a:pPr algn="ctr">
              <a:spcBef>
                <a:spcPts val="1800"/>
              </a:spcBef>
              <a:spcAft>
                <a:spcPts val="1800"/>
              </a:spcAft>
            </a:pPr>
            <a:r>
              <a:rPr lang="en-US" sz="2800" dirty="0">
                <a:solidFill>
                  <a:srgbClr val="3333FF"/>
                </a:solidFill>
                <a:latin typeface="Monotype Corsiva" panose="03010101010201010101" pitchFamily="66" charset="0"/>
              </a:rPr>
              <a:t>Therefore if any man be in Christ, he is a new creature: old things are passed away; behold, all things are become new.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2 Corinthians 5:17 KJV</a:t>
            </a:r>
          </a:p>
        </p:txBody>
      </p:sp>
      <p:sp>
        <p:nvSpPr>
          <p:cNvPr id="3" name="Slide Number Placeholder 2">
            <a:extLst>
              <a:ext uri="{FF2B5EF4-FFF2-40B4-BE49-F238E27FC236}">
                <a16:creationId xmlns:a16="http://schemas.microsoft.com/office/drawing/2014/main" id="{8AB97030-7231-4A8E-9255-26D4E9BB0710}"/>
              </a:ext>
            </a:extLst>
          </p:cNvPr>
          <p:cNvSpPr>
            <a:spLocks noGrp="1"/>
          </p:cNvSpPr>
          <p:nvPr>
            <p:ph type="sldNum" sz="quarter" idx="12"/>
          </p:nvPr>
        </p:nvSpPr>
        <p:spPr/>
        <p:txBody>
          <a:bodyPr/>
          <a:lstStyle/>
          <a:p>
            <a:fld id="{72B57753-A601-4921-9D09-E2F6564B46B2}" type="slidenum">
              <a:rPr lang="en-US" smtClean="0"/>
              <a:t>27</a:t>
            </a:fld>
            <a:endParaRPr lang="en-US" dirty="0"/>
          </a:p>
        </p:txBody>
      </p:sp>
    </p:spTree>
    <p:extLst>
      <p:ext uri="{BB962C8B-B14F-4D97-AF65-F5344CB8AC3E}">
        <p14:creationId xmlns:p14="http://schemas.microsoft.com/office/powerpoint/2010/main" val="2759379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truggle and Transformation | Inscape Consulting Group">
            <a:extLst>
              <a:ext uri="{FF2B5EF4-FFF2-40B4-BE49-F238E27FC236}">
                <a16:creationId xmlns:a16="http://schemas.microsoft.com/office/drawing/2014/main" id="{23D8E963-4457-45E9-BA08-26BA5623FE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65" r="11719"/>
          <a:stretch/>
        </p:blipFill>
        <p:spPr bwMode="auto">
          <a:xfrm>
            <a:off x="7409782" y="693681"/>
            <a:ext cx="4185745"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20785" y="394281"/>
            <a:ext cx="6410636" cy="5755422"/>
          </a:xfrm>
          <a:prstGeom prst="rect">
            <a:avLst/>
          </a:prstGeom>
          <a:noFill/>
        </p:spPr>
        <p:txBody>
          <a:bodyPr wrap="square" rtlCol="0">
            <a:spAutoFit/>
          </a:bodyPr>
          <a:lstStyle/>
          <a:p>
            <a:pPr algn="ctr">
              <a:spcBef>
                <a:spcPts val="1800"/>
              </a:spcBef>
              <a:spcAft>
                <a:spcPts val="1800"/>
              </a:spcAft>
            </a:pPr>
            <a:r>
              <a:rPr lang="en-US" sz="2800" dirty="0">
                <a:solidFill>
                  <a:srgbClr val="3333FF"/>
                </a:solidFill>
                <a:latin typeface="Monotype Corsiva" panose="03010101010201010101" pitchFamily="66" charset="0"/>
              </a:rPr>
              <a:t>But ye are not in the flesh, but in the Spirit, if so be that the Spirit of God dwell in you. Now if any man have not the Spirit of Christ, he is none of his. — Romans 8:9 KJV</a:t>
            </a:r>
          </a:p>
          <a:p>
            <a:pPr algn="ctr">
              <a:spcBef>
                <a:spcPts val="1800"/>
              </a:spcBef>
              <a:spcAft>
                <a:spcPts val="1800"/>
              </a:spcAft>
            </a:pPr>
            <a:r>
              <a:rPr lang="en-US" sz="2800" dirty="0">
                <a:solidFill>
                  <a:srgbClr val="3333FF"/>
                </a:solidFill>
                <a:latin typeface="Monotype Corsiva" panose="03010101010201010101" pitchFamily="66" charset="0"/>
              </a:rPr>
              <a:t>Therefore if any man be in Christ, he is a new creature: old things are passed away; behold, all things are become new.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2 Corinthians 5:17 KJV</a:t>
            </a:r>
          </a:p>
          <a:p>
            <a:pPr algn="ctr">
              <a:spcBef>
                <a:spcPts val="1800"/>
              </a:spcBef>
              <a:spcAft>
                <a:spcPts val="1800"/>
              </a:spcAft>
            </a:pPr>
            <a:r>
              <a:rPr lang="en-US" sz="2800" dirty="0">
                <a:solidFill>
                  <a:srgbClr val="3333FF"/>
                </a:solidFill>
                <a:latin typeface="Monotype Corsiva" panose="03010101010201010101" pitchFamily="66" charset="0"/>
              </a:rPr>
              <a:t>Know ye not, that so many of us as were baptized into Jesus Christ were baptized into his death? — Romans 6:3 KJV </a:t>
            </a:r>
          </a:p>
        </p:txBody>
      </p:sp>
      <p:sp>
        <p:nvSpPr>
          <p:cNvPr id="3" name="Slide Number Placeholder 2">
            <a:extLst>
              <a:ext uri="{FF2B5EF4-FFF2-40B4-BE49-F238E27FC236}">
                <a16:creationId xmlns:a16="http://schemas.microsoft.com/office/drawing/2014/main" id="{8AB97030-7231-4A8E-9255-26D4E9BB0710}"/>
              </a:ext>
            </a:extLst>
          </p:cNvPr>
          <p:cNvSpPr>
            <a:spLocks noGrp="1"/>
          </p:cNvSpPr>
          <p:nvPr>
            <p:ph type="sldNum" sz="quarter" idx="12"/>
          </p:nvPr>
        </p:nvSpPr>
        <p:spPr/>
        <p:txBody>
          <a:bodyPr/>
          <a:lstStyle/>
          <a:p>
            <a:fld id="{72B57753-A601-4921-9D09-E2F6564B46B2}" type="slidenum">
              <a:rPr lang="en-US" smtClean="0"/>
              <a:t>28</a:t>
            </a:fld>
            <a:endParaRPr lang="en-US" dirty="0"/>
          </a:p>
        </p:txBody>
      </p:sp>
    </p:spTree>
    <p:extLst>
      <p:ext uri="{BB962C8B-B14F-4D97-AF65-F5344CB8AC3E}">
        <p14:creationId xmlns:p14="http://schemas.microsoft.com/office/powerpoint/2010/main" val="1320505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4DECC-29B1-4A4D-9C43-8B6D77390209}"/>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493" t="1101" b="9480"/>
          <a:stretch/>
        </p:blipFill>
        <p:spPr>
          <a:xfrm>
            <a:off x="6782833" y="465803"/>
            <a:ext cx="4800657" cy="5943600"/>
          </a:xfrm>
          <a:prstGeom prst="rect">
            <a:avLst/>
          </a:prstGeom>
        </p:spPr>
      </p:pic>
      <p:sp>
        <p:nvSpPr>
          <p:cNvPr id="4" name="TextBox 3">
            <a:extLst>
              <a:ext uri="{FF2B5EF4-FFF2-40B4-BE49-F238E27FC236}">
                <a16:creationId xmlns:a16="http://schemas.microsoft.com/office/drawing/2014/main" id="{F657AE04-173D-49E3-B7B2-EBD8D86AB52E}"/>
              </a:ext>
            </a:extLst>
          </p:cNvPr>
          <p:cNvSpPr txBox="1"/>
          <p:nvPr/>
        </p:nvSpPr>
        <p:spPr>
          <a:xfrm>
            <a:off x="260059" y="2097247"/>
            <a:ext cx="6258187" cy="2677656"/>
          </a:xfrm>
          <a:prstGeom prst="rect">
            <a:avLst/>
          </a:prstGeom>
          <a:noFill/>
        </p:spPr>
        <p:txBody>
          <a:bodyPr wrap="square" rtlCol="0">
            <a:spAutoFit/>
          </a:bodyPr>
          <a:lstStyle/>
          <a:p>
            <a:pPr algn="ctr">
              <a:spcBef>
                <a:spcPts val="600"/>
              </a:spcBef>
              <a:spcAft>
                <a:spcPts val="600"/>
              </a:spcAft>
            </a:pPr>
            <a:r>
              <a:rPr lang="en-US" sz="2800" dirty="0">
                <a:solidFill>
                  <a:srgbClr val="3333FF"/>
                </a:solidFill>
                <a:latin typeface="Monotype Corsiva" panose="03010101010201010101" pitchFamily="66" charset="0"/>
              </a:rPr>
              <a:t>And I knew him not: but he that sent me to baptize with water, the same said unto me, Upon whom thou shalt see the Spirit descending, and remaining on him, the same is he which baptizeth with the Holy Ghost.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John 1:33 KJV</a:t>
            </a:r>
          </a:p>
        </p:txBody>
      </p:sp>
      <p:sp>
        <p:nvSpPr>
          <p:cNvPr id="2" name="Slide Number Placeholder 1">
            <a:extLst>
              <a:ext uri="{FF2B5EF4-FFF2-40B4-BE49-F238E27FC236}">
                <a16:creationId xmlns:a16="http://schemas.microsoft.com/office/drawing/2014/main" id="{F54E4620-32DB-4CD8-BFA0-B1C47151AFFE}"/>
              </a:ext>
            </a:extLst>
          </p:cNvPr>
          <p:cNvSpPr>
            <a:spLocks noGrp="1"/>
          </p:cNvSpPr>
          <p:nvPr>
            <p:ph type="sldNum" sz="quarter" idx="12"/>
          </p:nvPr>
        </p:nvSpPr>
        <p:spPr/>
        <p:txBody>
          <a:bodyPr/>
          <a:lstStyle/>
          <a:p>
            <a:fld id="{72B57753-A601-4921-9D09-E2F6564B46B2}" type="slidenum">
              <a:rPr lang="en-US" smtClean="0"/>
              <a:t>29</a:t>
            </a:fld>
            <a:endParaRPr lang="en-US" dirty="0"/>
          </a:p>
        </p:txBody>
      </p:sp>
    </p:spTree>
    <p:extLst>
      <p:ext uri="{BB962C8B-B14F-4D97-AF65-F5344CB8AC3E}">
        <p14:creationId xmlns:p14="http://schemas.microsoft.com/office/powerpoint/2010/main" val="2157607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eatharians: People Who Claim To Live On Cosmic Energy – Is It ...">
            <a:extLst>
              <a:ext uri="{FF2B5EF4-FFF2-40B4-BE49-F238E27FC236}">
                <a16:creationId xmlns:a16="http://schemas.microsoft.com/office/drawing/2014/main" id="{3575C3A3-C4D2-4B94-B298-CE2D5DAF10C8}"/>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055"/>
            <a:ext cx="12192000" cy="68819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2396" y="1180603"/>
            <a:ext cx="10981888" cy="4524315"/>
          </a:xfrm>
          <a:prstGeom prst="rect">
            <a:avLst/>
          </a:prstGeom>
          <a:noFill/>
          <a:ln>
            <a:noFill/>
          </a:ln>
        </p:spPr>
        <p:txBody>
          <a:bodyPr wrap="square" rtlCol="0">
            <a:spAutoFit/>
          </a:bodyPr>
          <a:lstStyle/>
          <a:p>
            <a:pPr algn="ctr"/>
            <a:r>
              <a:rPr lang="en-US" sz="7200" dirty="0">
                <a:ln w="25400">
                  <a:solidFill>
                    <a:schemeClr val="tx1"/>
                  </a:solidFill>
                </a:ln>
                <a:solidFill>
                  <a:srgbClr val="FFFF00"/>
                </a:solidFill>
                <a:latin typeface="Arial Black" panose="020B0A04020102020204" pitchFamily="34" charset="0"/>
              </a:rPr>
              <a:t>What is a Soul?</a:t>
            </a:r>
          </a:p>
          <a:p>
            <a:pPr algn="ctr"/>
            <a:endParaRPr lang="en-US" sz="7200" dirty="0">
              <a:ln w="25400">
                <a:solidFill>
                  <a:schemeClr val="tx1"/>
                </a:solidFill>
              </a:ln>
              <a:solidFill>
                <a:srgbClr val="FFFF00"/>
              </a:solidFill>
              <a:latin typeface="Arial Black" panose="020B0A04020102020204" pitchFamily="34" charset="0"/>
            </a:endParaRPr>
          </a:p>
          <a:p>
            <a:pPr algn="ctr"/>
            <a:endParaRPr lang="en-US" sz="7200" dirty="0">
              <a:ln w="25400">
                <a:solidFill>
                  <a:schemeClr val="tx1"/>
                </a:solidFill>
              </a:ln>
              <a:solidFill>
                <a:srgbClr val="FFFF00"/>
              </a:solidFill>
              <a:latin typeface="Arial Black" panose="020B0A04020102020204" pitchFamily="34" charset="0"/>
            </a:endParaRPr>
          </a:p>
          <a:p>
            <a:pPr algn="ctr"/>
            <a:r>
              <a:rPr lang="en-US" sz="7200" dirty="0">
                <a:ln w="25400">
                  <a:solidFill>
                    <a:schemeClr val="tx1"/>
                  </a:solidFill>
                </a:ln>
                <a:solidFill>
                  <a:srgbClr val="FFFF00"/>
                </a:solidFill>
                <a:latin typeface="Arial Black" panose="020B0A04020102020204" pitchFamily="34" charset="0"/>
              </a:rPr>
              <a:t>What is a Spirit?</a:t>
            </a:r>
          </a:p>
        </p:txBody>
      </p:sp>
      <p:sp>
        <p:nvSpPr>
          <p:cNvPr id="3" name="Slide Number Placeholder 2">
            <a:extLst>
              <a:ext uri="{FF2B5EF4-FFF2-40B4-BE49-F238E27FC236}">
                <a16:creationId xmlns:a16="http://schemas.microsoft.com/office/drawing/2014/main" id="{0B06ABFF-FB7C-4810-89A8-623BB7F86CA1}"/>
              </a:ext>
            </a:extLst>
          </p:cNvPr>
          <p:cNvSpPr>
            <a:spLocks noGrp="1"/>
          </p:cNvSpPr>
          <p:nvPr>
            <p:ph type="sldNum" sz="quarter" idx="12"/>
          </p:nvPr>
        </p:nvSpPr>
        <p:spPr/>
        <p:txBody>
          <a:bodyPr/>
          <a:lstStyle/>
          <a:p>
            <a:fld id="{72B57753-A601-4921-9D09-E2F6564B46B2}" type="slidenum">
              <a:rPr lang="en-US" smtClean="0"/>
              <a:t>3</a:t>
            </a:fld>
            <a:endParaRPr lang="en-US" dirty="0"/>
          </a:p>
        </p:txBody>
      </p:sp>
    </p:spTree>
    <p:extLst>
      <p:ext uri="{BB962C8B-B14F-4D97-AF65-F5344CB8AC3E}">
        <p14:creationId xmlns:p14="http://schemas.microsoft.com/office/powerpoint/2010/main" val="3497502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A68188-555F-45D7-91BF-25FE490ADF85}"/>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b="7401"/>
          <a:stretch/>
        </p:blipFill>
        <p:spPr>
          <a:xfrm>
            <a:off x="7002449" y="462461"/>
            <a:ext cx="4800600" cy="5943600"/>
          </a:xfrm>
          <a:prstGeom prst="rect">
            <a:avLst/>
          </a:prstGeom>
        </p:spPr>
      </p:pic>
      <p:sp>
        <p:nvSpPr>
          <p:cNvPr id="5" name="TextBox 4">
            <a:extLst>
              <a:ext uri="{FF2B5EF4-FFF2-40B4-BE49-F238E27FC236}">
                <a16:creationId xmlns:a16="http://schemas.microsoft.com/office/drawing/2014/main" id="{266B734D-6469-4178-A4F9-7EBE292C11C7}"/>
              </a:ext>
            </a:extLst>
          </p:cNvPr>
          <p:cNvSpPr txBox="1"/>
          <p:nvPr/>
        </p:nvSpPr>
        <p:spPr>
          <a:xfrm>
            <a:off x="260059" y="1082178"/>
            <a:ext cx="6258187" cy="4708981"/>
          </a:xfrm>
          <a:prstGeom prst="rect">
            <a:avLst/>
          </a:prstGeom>
          <a:noFill/>
        </p:spPr>
        <p:txBody>
          <a:bodyPr wrap="square" rtlCol="0">
            <a:spAutoFit/>
          </a:bodyPr>
          <a:lstStyle/>
          <a:p>
            <a:pPr algn="ctr">
              <a:spcBef>
                <a:spcPts val="600"/>
              </a:spcBef>
              <a:spcAft>
                <a:spcPts val="600"/>
              </a:spcAft>
            </a:pPr>
            <a:r>
              <a:rPr lang="en-US" sz="2800" dirty="0">
                <a:solidFill>
                  <a:srgbClr val="3333FF"/>
                </a:solidFill>
                <a:latin typeface="Monotype Corsiva" panose="03010101010201010101" pitchFamily="66" charset="0"/>
              </a:rPr>
              <a:t>Therefore being by the right hand of God exalted, and having received of the Father the promise of the Holy [Spirit], he [Jesus] hath shed forth this, which ye now see and hear. — Acts 2:32-33 KJV </a:t>
            </a:r>
          </a:p>
          <a:p>
            <a:pPr algn="ctr">
              <a:spcBef>
                <a:spcPts val="600"/>
              </a:spcBef>
              <a:spcAft>
                <a:spcPts val="600"/>
              </a:spcAft>
            </a:pPr>
            <a:endParaRPr lang="en-US" sz="2800" dirty="0">
              <a:solidFill>
                <a:srgbClr val="3333FF"/>
              </a:solidFill>
              <a:latin typeface="Monotype Corsiva" panose="03010101010201010101" pitchFamily="66" charset="0"/>
            </a:endParaRPr>
          </a:p>
          <a:p>
            <a:pPr algn="ctr">
              <a:spcBef>
                <a:spcPts val="600"/>
              </a:spcBef>
              <a:spcAft>
                <a:spcPts val="600"/>
              </a:spcAft>
            </a:pPr>
            <a:r>
              <a:rPr lang="en-US" sz="2800" dirty="0">
                <a:solidFill>
                  <a:srgbClr val="3333FF"/>
                </a:solidFill>
                <a:latin typeface="Monotype Corsiva" panose="03010101010201010101" pitchFamily="66" charset="0"/>
              </a:rPr>
              <a:t>It is like the precious ointment upon the head, that ran down upon the beard, even Aaron's beard: that went down to the skirts of his garments; —  Psalms 133:2 KJV</a:t>
            </a:r>
          </a:p>
        </p:txBody>
      </p:sp>
      <p:sp>
        <p:nvSpPr>
          <p:cNvPr id="2" name="Slide Number Placeholder 1">
            <a:extLst>
              <a:ext uri="{FF2B5EF4-FFF2-40B4-BE49-F238E27FC236}">
                <a16:creationId xmlns:a16="http://schemas.microsoft.com/office/drawing/2014/main" id="{ECCC011F-1789-48BD-94B5-5F067E5288B7}"/>
              </a:ext>
            </a:extLst>
          </p:cNvPr>
          <p:cNvSpPr>
            <a:spLocks noGrp="1"/>
          </p:cNvSpPr>
          <p:nvPr>
            <p:ph type="sldNum" sz="quarter" idx="12"/>
          </p:nvPr>
        </p:nvSpPr>
        <p:spPr/>
        <p:txBody>
          <a:bodyPr/>
          <a:lstStyle/>
          <a:p>
            <a:fld id="{72B57753-A601-4921-9D09-E2F6564B46B2}" type="slidenum">
              <a:rPr lang="en-US" smtClean="0"/>
              <a:t>30</a:t>
            </a:fld>
            <a:endParaRPr lang="en-US" dirty="0"/>
          </a:p>
        </p:txBody>
      </p:sp>
    </p:spTree>
    <p:extLst>
      <p:ext uri="{BB962C8B-B14F-4D97-AF65-F5344CB8AC3E}">
        <p14:creationId xmlns:p14="http://schemas.microsoft.com/office/powerpoint/2010/main" val="3833478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CC7F4-F483-4AD2-B253-1E4C89F39B8C}"/>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742" t="4159" r="1138" b="8257"/>
          <a:stretch/>
        </p:blipFill>
        <p:spPr>
          <a:xfrm>
            <a:off x="6786693" y="465589"/>
            <a:ext cx="4800600" cy="5943600"/>
          </a:xfrm>
          <a:prstGeom prst="rect">
            <a:avLst/>
          </a:prstGeom>
        </p:spPr>
      </p:pic>
      <p:sp>
        <p:nvSpPr>
          <p:cNvPr id="5" name="TextBox 4">
            <a:extLst>
              <a:ext uri="{FF2B5EF4-FFF2-40B4-BE49-F238E27FC236}">
                <a16:creationId xmlns:a16="http://schemas.microsoft.com/office/drawing/2014/main" id="{9E803B6D-E0B1-43CE-8E65-720CA2AD4B48}"/>
              </a:ext>
            </a:extLst>
          </p:cNvPr>
          <p:cNvSpPr txBox="1"/>
          <p:nvPr/>
        </p:nvSpPr>
        <p:spPr>
          <a:xfrm>
            <a:off x="260059" y="2097247"/>
            <a:ext cx="6258187" cy="3108543"/>
          </a:xfrm>
          <a:prstGeom prst="rect">
            <a:avLst/>
          </a:prstGeom>
          <a:noFill/>
        </p:spPr>
        <p:txBody>
          <a:bodyPr wrap="square" rtlCol="0">
            <a:spAutoFit/>
          </a:bodyPr>
          <a:lstStyle/>
          <a:p>
            <a:pPr algn="ctr">
              <a:spcBef>
                <a:spcPts val="600"/>
              </a:spcBef>
              <a:spcAft>
                <a:spcPts val="600"/>
              </a:spcAft>
            </a:pPr>
            <a:r>
              <a:rPr lang="en-US" sz="2800" dirty="0">
                <a:solidFill>
                  <a:srgbClr val="3333FF"/>
                </a:solidFill>
                <a:latin typeface="Monotype Corsiva" panose="03010101010201010101" pitchFamily="66" charset="0"/>
              </a:rPr>
              <a:t>While Peter yet spake these words, the Holy Ghost fell on all them which heard the word. And they of the circumcision which believed were astonished, as many as came with Peter, because that on the Gentiles also was poured out the gift of the Holy Ghost.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Acts 10:44-45 KJV</a:t>
            </a:r>
          </a:p>
        </p:txBody>
      </p:sp>
      <p:sp>
        <p:nvSpPr>
          <p:cNvPr id="2" name="Slide Number Placeholder 1">
            <a:extLst>
              <a:ext uri="{FF2B5EF4-FFF2-40B4-BE49-F238E27FC236}">
                <a16:creationId xmlns:a16="http://schemas.microsoft.com/office/drawing/2014/main" id="{64E7949B-6F43-4D8D-AF27-31C954EE2D61}"/>
              </a:ext>
            </a:extLst>
          </p:cNvPr>
          <p:cNvSpPr>
            <a:spLocks noGrp="1"/>
          </p:cNvSpPr>
          <p:nvPr>
            <p:ph type="sldNum" sz="quarter" idx="12"/>
          </p:nvPr>
        </p:nvSpPr>
        <p:spPr/>
        <p:txBody>
          <a:bodyPr/>
          <a:lstStyle/>
          <a:p>
            <a:fld id="{72B57753-A601-4921-9D09-E2F6564B46B2}" type="slidenum">
              <a:rPr lang="en-US" smtClean="0"/>
              <a:t>31</a:t>
            </a:fld>
            <a:endParaRPr lang="en-US" dirty="0"/>
          </a:p>
        </p:txBody>
      </p:sp>
    </p:spTree>
    <p:extLst>
      <p:ext uri="{BB962C8B-B14F-4D97-AF65-F5344CB8AC3E}">
        <p14:creationId xmlns:p14="http://schemas.microsoft.com/office/powerpoint/2010/main" val="2872073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7989" y="2961315"/>
            <a:ext cx="10956022" cy="954107"/>
          </a:xfrm>
          <a:prstGeom prst="rect">
            <a:avLst/>
          </a:prstGeom>
          <a:noFill/>
        </p:spPr>
        <p:txBody>
          <a:bodyPr wrap="square" rtlCol="0">
            <a:spAutoFit/>
          </a:bodyPr>
          <a:lstStyle/>
          <a:p>
            <a:pPr algn="ctr">
              <a:spcBef>
                <a:spcPts val="600"/>
              </a:spcBef>
              <a:spcAft>
                <a:spcPts val="600"/>
              </a:spcAft>
            </a:pPr>
            <a:r>
              <a:rPr lang="en-US" sz="2800" dirty="0">
                <a:solidFill>
                  <a:srgbClr val="3333FF"/>
                </a:solidFill>
                <a:latin typeface="Monotype Corsiva" panose="03010101010201010101" pitchFamily="66" charset="0"/>
              </a:rPr>
              <a:t>There is one body, and one Spirit, even as ye are called in one hope of your calling; </a:t>
            </a:r>
            <a:br>
              <a:rPr lang="en-US" sz="2800" dirty="0">
                <a:solidFill>
                  <a:srgbClr val="3333FF"/>
                </a:solidFill>
                <a:latin typeface="Monotype Corsiva" panose="03010101010201010101" pitchFamily="66" charset="0"/>
              </a:rPr>
            </a:br>
            <a:r>
              <a:rPr lang="en-US" sz="2800" u="sng" dirty="0">
                <a:solidFill>
                  <a:srgbClr val="3333FF"/>
                </a:solidFill>
                <a:latin typeface="Monotype Corsiva" panose="03010101010201010101" pitchFamily="66" charset="0"/>
              </a:rPr>
              <a:t>One Lord, one faith, one baptism</a:t>
            </a:r>
            <a:r>
              <a:rPr lang="en-US" sz="2800" dirty="0">
                <a:solidFill>
                  <a:srgbClr val="3333FF"/>
                </a:solidFill>
                <a:latin typeface="Monotype Corsiva" panose="03010101010201010101" pitchFamily="66" charset="0"/>
              </a:rPr>
              <a:t>, — Ephesians 4:4-5 KJV </a:t>
            </a:r>
          </a:p>
        </p:txBody>
      </p:sp>
      <p:sp>
        <p:nvSpPr>
          <p:cNvPr id="3" name="Slide Number Placeholder 2">
            <a:extLst>
              <a:ext uri="{FF2B5EF4-FFF2-40B4-BE49-F238E27FC236}">
                <a16:creationId xmlns:a16="http://schemas.microsoft.com/office/drawing/2014/main" id="{CA5211DC-12FB-41B3-BEFB-224463C1B8AF}"/>
              </a:ext>
            </a:extLst>
          </p:cNvPr>
          <p:cNvSpPr>
            <a:spLocks noGrp="1"/>
          </p:cNvSpPr>
          <p:nvPr>
            <p:ph type="sldNum" sz="quarter" idx="12"/>
          </p:nvPr>
        </p:nvSpPr>
        <p:spPr/>
        <p:txBody>
          <a:bodyPr/>
          <a:lstStyle/>
          <a:p>
            <a:fld id="{72B57753-A601-4921-9D09-E2F6564B46B2}" type="slidenum">
              <a:rPr lang="en-US" smtClean="0"/>
              <a:t>32</a:t>
            </a:fld>
            <a:endParaRPr lang="en-US" dirty="0"/>
          </a:p>
        </p:txBody>
      </p:sp>
    </p:spTree>
    <p:extLst>
      <p:ext uri="{BB962C8B-B14F-4D97-AF65-F5344CB8AC3E}">
        <p14:creationId xmlns:p14="http://schemas.microsoft.com/office/powerpoint/2010/main" val="4272500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7989" y="1954635"/>
            <a:ext cx="10956022" cy="1538883"/>
          </a:xfrm>
          <a:prstGeom prst="rect">
            <a:avLst/>
          </a:prstGeom>
          <a:noFill/>
        </p:spPr>
        <p:txBody>
          <a:bodyPr wrap="square" rtlCol="0">
            <a:spAutoFit/>
          </a:bodyPr>
          <a:lstStyle/>
          <a:p>
            <a:pPr algn="ctr">
              <a:spcBef>
                <a:spcPts val="600"/>
              </a:spcBef>
              <a:spcAft>
                <a:spcPts val="600"/>
              </a:spcAft>
            </a:pPr>
            <a:r>
              <a:rPr lang="en-US" sz="2800" dirty="0">
                <a:solidFill>
                  <a:srgbClr val="3333FF"/>
                </a:solidFill>
                <a:latin typeface="Monotype Corsiva" panose="03010101010201010101" pitchFamily="66" charset="0"/>
              </a:rPr>
              <a:t>The Spirit itself beareth witness with our spirit, that we are the children of God: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Romans 8:16 KJV</a:t>
            </a:r>
          </a:p>
          <a:p>
            <a:pPr algn="ctr">
              <a:spcBef>
                <a:spcPts val="600"/>
              </a:spcBef>
              <a:spcAft>
                <a:spcPts val="600"/>
              </a:spcAft>
            </a:pPr>
            <a:endParaRPr lang="en-US" sz="2800" dirty="0">
              <a:solidFill>
                <a:srgbClr val="3333FF"/>
              </a:solidFill>
              <a:latin typeface="Monotype Corsiva" panose="03010101010201010101" pitchFamily="66" charset="0"/>
            </a:endParaRPr>
          </a:p>
        </p:txBody>
      </p:sp>
      <p:sp>
        <p:nvSpPr>
          <p:cNvPr id="3" name="Slide Number Placeholder 2">
            <a:extLst>
              <a:ext uri="{FF2B5EF4-FFF2-40B4-BE49-F238E27FC236}">
                <a16:creationId xmlns:a16="http://schemas.microsoft.com/office/drawing/2014/main" id="{CA5211DC-12FB-41B3-BEFB-224463C1B8AF}"/>
              </a:ext>
            </a:extLst>
          </p:cNvPr>
          <p:cNvSpPr>
            <a:spLocks noGrp="1"/>
          </p:cNvSpPr>
          <p:nvPr>
            <p:ph type="sldNum" sz="quarter" idx="12"/>
          </p:nvPr>
        </p:nvSpPr>
        <p:spPr/>
        <p:txBody>
          <a:bodyPr/>
          <a:lstStyle/>
          <a:p>
            <a:fld id="{72B57753-A601-4921-9D09-E2F6564B46B2}" type="slidenum">
              <a:rPr lang="en-US" smtClean="0"/>
              <a:t>33</a:t>
            </a:fld>
            <a:endParaRPr lang="en-US" dirty="0"/>
          </a:p>
        </p:txBody>
      </p:sp>
    </p:spTree>
    <p:extLst>
      <p:ext uri="{BB962C8B-B14F-4D97-AF65-F5344CB8AC3E}">
        <p14:creationId xmlns:p14="http://schemas.microsoft.com/office/powerpoint/2010/main" val="190798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7989" y="1954635"/>
            <a:ext cx="10956022" cy="2985433"/>
          </a:xfrm>
          <a:prstGeom prst="rect">
            <a:avLst/>
          </a:prstGeom>
          <a:noFill/>
        </p:spPr>
        <p:txBody>
          <a:bodyPr wrap="square" rtlCol="0">
            <a:spAutoFit/>
          </a:bodyPr>
          <a:lstStyle/>
          <a:p>
            <a:pPr algn="ctr">
              <a:spcBef>
                <a:spcPts val="600"/>
              </a:spcBef>
              <a:spcAft>
                <a:spcPts val="600"/>
              </a:spcAft>
            </a:pPr>
            <a:r>
              <a:rPr lang="en-US" sz="2800" dirty="0">
                <a:solidFill>
                  <a:srgbClr val="3333FF"/>
                </a:solidFill>
                <a:latin typeface="Monotype Corsiva" panose="03010101010201010101" pitchFamily="66" charset="0"/>
              </a:rPr>
              <a:t>The Spirit itself beareth witness with our spirit, that we are the children of God: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Romans 8:16 KJV</a:t>
            </a:r>
          </a:p>
          <a:p>
            <a:pPr algn="ctr">
              <a:spcBef>
                <a:spcPts val="600"/>
              </a:spcBef>
              <a:spcAft>
                <a:spcPts val="600"/>
              </a:spcAft>
            </a:pPr>
            <a:endParaRPr lang="en-US" sz="2800" dirty="0">
              <a:solidFill>
                <a:srgbClr val="3333FF"/>
              </a:solidFill>
              <a:latin typeface="Monotype Corsiva" panose="03010101010201010101" pitchFamily="66" charset="0"/>
            </a:endParaRPr>
          </a:p>
          <a:p>
            <a:pPr algn="ctr">
              <a:spcBef>
                <a:spcPts val="600"/>
              </a:spcBef>
              <a:spcAft>
                <a:spcPts val="600"/>
              </a:spcAft>
            </a:pPr>
            <a:r>
              <a:rPr lang="en-US" sz="2800" dirty="0">
                <a:solidFill>
                  <a:srgbClr val="3333FF"/>
                </a:solidFill>
                <a:latin typeface="Monotype Corsiva" panose="03010101010201010101" pitchFamily="66" charset="0"/>
              </a:rPr>
              <a:t>Now he which stablisheth us with you in Christ, and hath anointed us, is God; </a:t>
            </a:r>
            <a:r>
              <a:rPr lang="en-US" sz="2800" u="sng" dirty="0">
                <a:solidFill>
                  <a:srgbClr val="3333FF"/>
                </a:solidFill>
                <a:latin typeface="Monotype Corsiva" panose="03010101010201010101" pitchFamily="66" charset="0"/>
              </a:rPr>
              <a:t>Who hath also sealed us, and given the earnest of the Spirit in our hearts</a:t>
            </a:r>
            <a:r>
              <a:rPr lang="en-US" sz="2800" dirty="0">
                <a:solidFill>
                  <a:srgbClr val="3333FF"/>
                </a:solidFill>
                <a:latin typeface="Monotype Corsiva" panose="03010101010201010101" pitchFamily="66" charset="0"/>
              </a:rPr>
              <a:t>.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2 Corinthians 1:21-22 KJV</a:t>
            </a:r>
          </a:p>
        </p:txBody>
      </p:sp>
      <p:sp>
        <p:nvSpPr>
          <p:cNvPr id="3" name="Slide Number Placeholder 2">
            <a:extLst>
              <a:ext uri="{FF2B5EF4-FFF2-40B4-BE49-F238E27FC236}">
                <a16:creationId xmlns:a16="http://schemas.microsoft.com/office/drawing/2014/main" id="{CA5211DC-12FB-41B3-BEFB-224463C1B8AF}"/>
              </a:ext>
            </a:extLst>
          </p:cNvPr>
          <p:cNvSpPr>
            <a:spLocks noGrp="1"/>
          </p:cNvSpPr>
          <p:nvPr>
            <p:ph type="sldNum" sz="quarter" idx="12"/>
          </p:nvPr>
        </p:nvSpPr>
        <p:spPr/>
        <p:txBody>
          <a:bodyPr/>
          <a:lstStyle/>
          <a:p>
            <a:fld id="{72B57753-A601-4921-9D09-E2F6564B46B2}" type="slidenum">
              <a:rPr lang="en-US" smtClean="0"/>
              <a:t>34</a:t>
            </a:fld>
            <a:endParaRPr lang="en-US" dirty="0"/>
          </a:p>
        </p:txBody>
      </p:sp>
    </p:spTree>
    <p:extLst>
      <p:ext uri="{BB962C8B-B14F-4D97-AF65-F5344CB8AC3E}">
        <p14:creationId xmlns:p14="http://schemas.microsoft.com/office/powerpoint/2010/main" val="1010713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7989" y="2533476"/>
            <a:ext cx="10956022" cy="1815882"/>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In whom ye also trusted, after that ye heard the word of truth, the gospel of your salvation: in whom also after that ye believed, </a:t>
            </a:r>
            <a:r>
              <a:rPr lang="en-US" sz="2800" u="sng" dirty="0">
                <a:solidFill>
                  <a:srgbClr val="3333FF"/>
                </a:solidFill>
                <a:latin typeface="Monotype Corsiva" panose="03010101010201010101" pitchFamily="66" charset="0"/>
              </a:rPr>
              <a:t>ye were sealed with that holy Spirit of promise, Which is the earnest of our inheritance</a:t>
            </a:r>
            <a:r>
              <a:rPr lang="en-US" sz="2800" dirty="0">
                <a:solidFill>
                  <a:srgbClr val="3333FF"/>
                </a:solidFill>
                <a:latin typeface="Monotype Corsiva" panose="03010101010201010101" pitchFamily="66" charset="0"/>
              </a:rPr>
              <a:t> until the redemption of the purchased possession, unto the praise of his glory. — Ephesians 1:13-14 KJV</a:t>
            </a:r>
          </a:p>
        </p:txBody>
      </p:sp>
      <p:sp>
        <p:nvSpPr>
          <p:cNvPr id="3" name="Slide Number Placeholder 2">
            <a:extLst>
              <a:ext uri="{FF2B5EF4-FFF2-40B4-BE49-F238E27FC236}">
                <a16:creationId xmlns:a16="http://schemas.microsoft.com/office/drawing/2014/main" id="{CA5211DC-12FB-41B3-BEFB-224463C1B8AF}"/>
              </a:ext>
            </a:extLst>
          </p:cNvPr>
          <p:cNvSpPr>
            <a:spLocks noGrp="1"/>
          </p:cNvSpPr>
          <p:nvPr>
            <p:ph type="sldNum" sz="quarter" idx="12"/>
          </p:nvPr>
        </p:nvSpPr>
        <p:spPr/>
        <p:txBody>
          <a:bodyPr/>
          <a:lstStyle/>
          <a:p>
            <a:fld id="{72B57753-A601-4921-9D09-E2F6564B46B2}" type="slidenum">
              <a:rPr lang="en-US" smtClean="0"/>
              <a:t>35</a:t>
            </a:fld>
            <a:endParaRPr lang="en-US" dirty="0"/>
          </a:p>
        </p:txBody>
      </p:sp>
    </p:spTree>
    <p:extLst>
      <p:ext uri="{BB962C8B-B14F-4D97-AF65-F5344CB8AC3E}">
        <p14:creationId xmlns:p14="http://schemas.microsoft.com/office/powerpoint/2010/main" val="3307602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2088859"/>
            <a:ext cx="5990222" cy="2693045"/>
          </a:xfrm>
          <a:prstGeom prst="rect">
            <a:avLst/>
          </a:prstGeom>
          <a:noFill/>
        </p:spPr>
        <p:txBody>
          <a:bodyPr wrap="square" rtlCol="0">
            <a:spAutoFit/>
          </a:bodyPr>
          <a:lstStyle/>
          <a:p>
            <a:pPr algn="ctr">
              <a:spcBef>
                <a:spcPts val="600"/>
              </a:spcBef>
              <a:spcAft>
                <a:spcPts val="600"/>
              </a:spcAft>
            </a:pPr>
            <a:r>
              <a:rPr lang="en-US" sz="2800" dirty="0"/>
              <a:t>Are </a:t>
            </a:r>
          </a:p>
          <a:p>
            <a:pPr algn="ctr">
              <a:spcBef>
                <a:spcPts val="600"/>
              </a:spcBef>
              <a:spcAft>
                <a:spcPts val="600"/>
              </a:spcAft>
            </a:pPr>
            <a:r>
              <a:rPr lang="en-US" sz="6000" dirty="0">
                <a:latin typeface="Ink Free" panose="03080402000500000000" pitchFamily="66" charset="0"/>
              </a:rPr>
              <a:t>Feelings </a:t>
            </a:r>
          </a:p>
          <a:p>
            <a:pPr algn="ctr">
              <a:spcBef>
                <a:spcPts val="600"/>
              </a:spcBef>
              <a:spcAft>
                <a:spcPts val="600"/>
              </a:spcAft>
            </a:pPr>
            <a:r>
              <a:rPr lang="en-US" sz="2800" dirty="0"/>
              <a:t>a witness of God’s holy Spirit in us?</a:t>
            </a:r>
          </a:p>
          <a:p>
            <a:endParaRPr lang="en-US" sz="2800" dirty="0"/>
          </a:p>
        </p:txBody>
      </p:sp>
      <p:sp>
        <p:nvSpPr>
          <p:cNvPr id="3" name="Slide Number Placeholder 2">
            <a:extLst>
              <a:ext uri="{FF2B5EF4-FFF2-40B4-BE49-F238E27FC236}">
                <a16:creationId xmlns:a16="http://schemas.microsoft.com/office/drawing/2014/main" id="{7D963D22-BA3C-4127-9188-3A32E3F564AC}"/>
              </a:ext>
            </a:extLst>
          </p:cNvPr>
          <p:cNvSpPr>
            <a:spLocks noGrp="1"/>
          </p:cNvSpPr>
          <p:nvPr>
            <p:ph type="sldNum" sz="quarter" idx="12"/>
          </p:nvPr>
        </p:nvSpPr>
        <p:spPr/>
        <p:txBody>
          <a:bodyPr/>
          <a:lstStyle/>
          <a:p>
            <a:fld id="{72B57753-A601-4921-9D09-E2F6564B46B2}" type="slidenum">
              <a:rPr lang="en-US" smtClean="0"/>
              <a:t>36</a:t>
            </a:fld>
            <a:endParaRPr lang="en-US" dirty="0"/>
          </a:p>
        </p:txBody>
      </p:sp>
      <p:pic>
        <p:nvPicPr>
          <p:cNvPr id="1026" name="Picture 2" descr="Tic-Tac-Feelings . Arthur | PBS KIDS">
            <a:extLst>
              <a:ext uri="{FF2B5EF4-FFF2-40B4-BE49-F238E27FC236}">
                <a16:creationId xmlns:a16="http://schemas.microsoft.com/office/drawing/2014/main" id="{B41FCC2D-B2F6-4CE7-97AF-F55C4EC27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893" y="822431"/>
            <a:ext cx="4572000" cy="5211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922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2927759"/>
            <a:ext cx="5889072" cy="1015663"/>
          </a:xfrm>
          <a:prstGeom prst="rect">
            <a:avLst/>
          </a:prstGeom>
          <a:noFill/>
        </p:spPr>
        <p:txBody>
          <a:bodyPr wrap="square" rtlCol="0">
            <a:spAutoFit/>
          </a:bodyPr>
          <a:lstStyle/>
          <a:p>
            <a:pPr algn="ctr">
              <a:spcBef>
                <a:spcPts val="600"/>
              </a:spcBef>
              <a:spcAft>
                <a:spcPts val="600"/>
              </a:spcAft>
            </a:pPr>
            <a:r>
              <a:rPr lang="en-US" sz="6000" dirty="0">
                <a:latin typeface="Brush Script MT" panose="03060802040406070304" pitchFamily="66" charset="0"/>
              </a:rPr>
              <a:t>Drawn to God</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37</a:t>
            </a:fld>
            <a:endParaRPr lang="en-US" dirty="0"/>
          </a:p>
        </p:txBody>
      </p:sp>
      <p:pic>
        <p:nvPicPr>
          <p:cNvPr id="2052" name="Picture 4" descr="Black Sand Gathering Expedition - Julie Alland">
            <a:extLst>
              <a:ext uri="{FF2B5EF4-FFF2-40B4-BE49-F238E27FC236}">
                <a16:creationId xmlns:a16="http://schemas.microsoft.com/office/drawing/2014/main" id="{225EF25F-A789-4DE7-86C3-03A25666BF01}"/>
              </a:ext>
            </a:extLst>
          </p:cNvPr>
          <p:cNvPicPr>
            <a:picLocks noChangeArrowheads="1"/>
          </p:cNvPicPr>
          <p:nvPr/>
        </p:nvPicPr>
        <p:blipFill rotWithShape="1">
          <a:blip r:embed="rId2">
            <a:extLst>
              <a:ext uri="{28A0092B-C50C-407E-A947-70E740481C1C}">
                <a14:useLocalDpi xmlns:a14="http://schemas.microsoft.com/office/drawing/2010/main" val="0"/>
              </a:ext>
            </a:extLst>
          </a:blip>
          <a:srcRect l="27601"/>
          <a:stretch/>
        </p:blipFill>
        <p:spPr bwMode="auto">
          <a:xfrm>
            <a:off x="7022931" y="1085480"/>
            <a:ext cx="4572000" cy="467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45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597069" y="2315363"/>
            <a:ext cx="5889072" cy="2246769"/>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But without faith it is impossible to please him: for he that cometh to God must believe that he is, and that he is a rewarder of them that diligently seek him.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Hebrews 11:6 KJV. </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38</a:t>
            </a:fld>
            <a:endParaRPr lang="en-US" dirty="0"/>
          </a:p>
        </p:txBody>
      </p:sp>
      <p:pic>
        <p:nvPicPr>
          <p:cNvPr id="2052" name="Picture 4" descr="Black Sand Gathering Expedition - Julie Alland">
            <a:extLst>
              <a:ext uri="{FF2B5EF4-FFF2-40B4-BE49-F238E27FC236}">
                <a16:creationId xmlns:a16="http://schemas.microsoft.com/office/drawing/2014/main" id="{225EF25F-A789-4DE7-86C3-03A25666BF01}"/>
              </a:ext>
            </a:extLst>
          </p:cNvPr>
          <p:cNvPicPr>
            <a:picLocks noChangeArrowheads="1"/>
          </p:cNvPicPr>
          <p:nvPr/>
        </p:nvPicPr>
        <p:blipFill rotWithShape="1">
          <a:blip r:embed="rId2">
            <a:extLst>
              <a:ext uri="{28A0092B-C50C-407E-A947-70E740481C1C}">
                <a14:useLocalDpi xmlns:a14="http://schemas.microsoft.com/office/drawing/2010/main" val="0"/>
              </a:ext>
            </a:extLst>
          </a:blip>
          <a:srcRect l="27601"/>
          <a:stretch/>
        </p:blipFill>
        <p:spPr bwMode="auto">
          <a:xfrm>
            <a:off x="7022931" y="1085480"/>
            <a:ext cx="4572000" cy="467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402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3847" y="813732"/>
            <a:ext cx="6692964" cy="5262979"/>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 Behold, a sower went forth to sow; And when he sowed, some seeds fell by the way side, and the fowls came and devoured them up: Some fell upon stony places, where they had not much earth: and forthwith they sprung up, because they had no deepness of earth: And when the sun was up, they were scorched; and because they had no root, they withered away. And some fell among thorns; and the thorns sprung up, and choked them: But other fell into good ground, and brought forth fruit, some an hundredfold, some sixtyfold, some thirtyfold.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Matthew 13:3-8 KJV</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39</a:t>
            </a:fld>
            <a:endParaRPr lang="en-US" dirty="0"/>
          </a:p>
        </p:txBody>
      </p:sp>
      <p:pic>
        <p:nvPicPr>
          <p:cNvPr id="5" name="Picture 4">
            <a:extLst>
              <a:ext uri="{FF2B5EF4-FFF2-40B4-BE49-F238E27FC236}">
                <a16:creationId xmlns:a16="http://schemas.microsoft.com/office/drawing/2014/main" id="{F2C1FAE1-272B-426C-B1B7-938004E6750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98477" y="685392"/>
            <a:ext cx="3769074" cy="5487771"/>
          </a:xfrm>
          <a:prstGeom prst="rect">
            <a:avLst/>
          </a:prstGeom>
        </p:spPr>
      </p:pic>
    </p:spTree>
    <p:extLst>
      <p:ext uri="{BB962C8B-B14F-4D97-AF65-F5344CB8AC3E}">
        <p14:creationId xmlns:p14="http://schemas.microsoft.com/office/powerpoint/2010/main" val="2955404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2397" y="721452"/>
            <a:ext cx="6988689" cy="5447645"/>
          </a:xfrm>
          <a:prstGeom prst="rect">
            <a:avLst/>
          </a:prstGeom>
          <a:noFill/>
        </p:spPr>
        <p:txBody>
          <a:bodyPr wrap="square" rtlCol="0">
            <a:spAutoFit/>
          </a:bodyPr>
          <a:lstStyle/>
          <a:p>
            <a:r>
              <a:rPr lang="en-US" sz="2400" u="sng" dirty="0"/>
              <a:t>Thayer’s Definition of </a:t>
            </a:r>
            <a:r>
              <a:rPr lang="en-US" sz="2400" i="1" u="sng" dirty="0"/>
              <a:t>pneuma</a:t>
            </a:r>
            <a:r>
              <a:rPr lang="en-US" sz="2400" u="sng" dirty="0"/>
              <a:t> (Strong’s G4151)</a:t>
            </a:r>
          </a:p>
          <a:p>
            <a:endParaRPr lang="en-US" sz="2400" u="sng" dirty="0"/>
          </a:p>
          <a:p>
            <a:r>
              <a:rPr lang="en-US" sz="2800" b="1" dirty="0"/>
              <a:t>1) the third person of the triune God, the Holy Spirit, coequal, coeternal with the Father and the Son</a:t>
            </a:r>
          </a:p>
          <a:p>
            <a:pPr lvl="1"/>
            <a:r>
              <a:rPr lang="en-US" sz="2400" dirty="0"/>
              <a:t>1a) sometimes referred to in a way which emphasises his personality and character (the \\Holy\\ Spirit)</a:t>
            </a:r>
          </a:p>
          <a:p>
            <a:pPr lvl="1"/>
            <a:r>
              <a:rPr lang="en-US" sz="2400" dirty="0"/>
              <a:t>1b) sometimes referred to in a way which emphasises his work and power (the Spirit of \\Truth\\)</a:t>
            </a:r>
          </a:p>
          <a:p>
            <a:pPr lvl="1"/>
            <a:r>
              <a:rPr lang="en-US" sz="2400" dirty="0"/>
              <a:t>1c) never referred to as a depersonalised force</a:t>
            </a:r>
          </a:p>
          <a:p>
            <a:r>
              <a:rPr lang="en-US" sz="2400" dirty="0"/>
              <a:t>2) the spirit, i.e. the vital principal by which the body is animated … </a:t>
            </a:r>
          </a:p>
        </p:txBody>
      </p:sp>
      <p:sp>
        <p:nvSpPr>
          <p:cNvPr id="3" name="Slide Number Placeholder 2">
            <a:extLst>
              <a:ext uri="{FF2B5EF4-FFF2-40B4-BE49-F238E27FC236}">
                <a16:creationId xmlns:a16="http://schemas.microsoft.com/office/drawing/2014/main" id="{9C9ECDCA-F3E0-47FF-BE87-C89160764C83}"/>
              </a:ext>
            </a:extLst>
          </p:cNvPr>
          <p:cNvSpPr>
            <a:spLocks noGrp="1"/>
          </p:cNvSpPr>
          <p:nvPr>
            <p:ph type="sldNum" sz="quarter" idx="12"/>
          </p:nvPr>
        </p:nvSpPr>
        <p:spPr/>
        <p:txBody>
          <a:bodyPr/>
          <a:lstStyle/>
          <a:p>
            <a:fld id="{72B57753-A601-4921-9D09-E2F6564B46B2}" type="slidenum">
              <a:rPr lang="en-US" smtClean="0"/>
              <a:t>4</a:t>
            </a:fld>
            <a:endParaRPr lang="en-US" dirty="0"/>
          </a:p>
        </p:txBody>
      </p:sp>
      <p:pic>
        <p:nvPicPr>
          <p:cNvPr id="1026" name="Picture 2" descr="Thayer's Greek-English Lexicon of the New Testament, , Good Book ...">
            <a:extLst>
              <a:ext uri="{FF2B5EF4-FFF2-40B4-BE49-F238E27FC236}">
                <a16:creationId xmlns:a16="http://schemas.microsoft.com/office/drawing/2014/main" id="{C1DFE71C-C3D2-4A73-BB1D-E3F0CBD13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1086" y="691627"/>
            <a:ext cx="3986785" cy="5486400"/>
          </a:xfrm>
          <a:prstGeom prst="rect">
            <a:avLst/>
          </a:prstGeom>
          <a:noFill/>
          <a:ln w="3175">
            <a:solidFill>
              <a:schemeClr val="tx1"/>
            </a:solidFill>
          </a:ln>
          <a:effectLst>
            <a:outerShdw blurRad="25400" dist="38100" dir="2700000" sx="101000" sy="101000" algn="tl"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597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3847" y="721453"/>
            <a:ext cx="6734909" cy="1815882"/>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I beseech you therefore, brethren, by the mercies of God, that ye present your bodies a living sacrifice, holy, acceptable unto God, which is your reasonable service. — Romans 12:1 KJV</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40</a:t>
            </a:fld>
            <a:endParaRPr lang="en-US" dirty="0"/>
          </a:p>
        </p:txBody>
      </p:sp>
      <p:pic>
        <p:nvPicPr>
          <p:cNvPr id="5" name="Picture 4">
            <a:extLst>
              <a:ext uri="{FF2B5EF4-FFF2-40B4-BE49-F238E27FC236}">
                <a16:creationId xmlns:a16="http://schemas.microsoft.com/office/drawing/2014/main" id="{C5AF19B5-C5E1-495A-80B1-2AB17C23E0B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83298" y="685800"/>
            <a:ext cx="3698772" cy="5486400"/>
          </a:xfrm>
          <a:prstGeom prst="rect">
            <a:avLst/>
          </a:prstGeom>
        </p:spPr>
      </p:pic>
    </p:spTree>
    <p:extLst>
      <p:ext uri="{BB962C8B-B14F-4D97-AF65-F5344CB8AC3E}">
        <p14:creationId xmlns:p14="http://schemas.microsoft.com/office/powerpoint/2010/main" val="3853312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3847" y="721453"/>
            <a:ext cx="6734909" cy="3847207"/>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I beseech you therefore, brethren, by the mercies of God, that ye present your bodies a living sacrifice, holy, acceptable unto God, which is your reasonable service. — Romans 12:1 KJV</a:t>
            </a:r>
          </a:p>
          <a:p>
            <a:pPr algn="ctr">
              <a:spcBef>
                <a:spcPts val="1200"/>
              </a:spcBef>
              <a:spcAft>
                <a:spcPts val="1200"/>
              </a:spcAft>
            </a:pPr>
            <a:r>
              <a:rPr lang="en-US" sz="2800" dirty="0">
                <a:solidFill>
                  <a:srgbClr val="3333FF"/>
                </a:solidFill>
                <a:latin typeface="Monotype Corsiva" panose="03010101010201010101" pitchFamily="66" charset="0"/>
              </a:rPr>
              <a:t>And he that keepeth his commandments dwelleth in him, and he in him. </a:t>
            </a:r>
            <a:r>
              <a:rPr lang="en-US" sz="2800" u="sng" dirty="0">
                <a:solidFill>
                  <a:srgbClr val="3333FF"/>
                </a:solidFill>
                <a:latin typeface="Monotype Corsiva" panose="03010101010201010101" pitchFamily="66" charset="0"/>
              </a:rPr>
              <a:t>And hereby we know that he abideth in us, by the Spirit which he hath given us</a:t>
            </a:r>
            <a:r>
              <a:rPr lang="en-US" sz="2800" dirty="0">
                <a:solidFill>
                  <a:srgbClr val="3333FF"/>
                </a:solidFill>
                <a:latin typeface="Monotype Corsiva" panose="03010101010201010101" pitchFamily="66" charset="0"/>
              </a:rPr>
              <a:t>. — 1 John 3:24 KJV</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41</a:t>
            </a:fld>
            <a:endParaRPr lang="en-US" dirty="0"/>
          </a:p>
        </p:txBody>
      </p:sp>
      <p:pic>
        <p:nvPicPr>
          <p:cNvPr id="5" name="Picture 4">
            <a:extLst>
              <a:ext uri="{FF2B5EF4-FFF2-40B4-BE49-F238E27FC236}">
                <a16:creationId xmlns:a16="http://schemas.microsoft.com/office/drawing/2014/main" id="{C5AF19B5-C5E1-495A-80B1-2AB17C23E0B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83298" y="685800"/>
            <a:ext cx="3698772" cy="5486400"/>
          </a:xfrm>
          <a:prstGeom prst="rect">
            <a:avLst/>
          </a:prstGeom>
        </p:spPr>
      </p:pic>
    </p:spTree>
    <p:extLst>
      <p:ext uri="{BB962C8B-B14F-4D97-AF65-F5344CB8AC3E}">
        <p14:creationId xmlns:p14="http://schemas.microsoft.com/office/powerpoint/2010/main" val="4047147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3847" y="721453"/>
            <a:ext cx="6734909" cy="5447645"/>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I beseech you therefore, brethren, by the mercies of God, that ye present your bodies a living sacrifice, holy, acceptable unto God, which is your reasonable service. — Romans 12:1 KJV</a:t>
            </a:r>
          </a:p>
          <a:p>
            <a:pPr algn="ctr">
              <a:spcBef>
                <a:spcPts val="1200"/>
              </a:spcBef>
              <a:spcAft>
                <a:spcPts val="1200"/>
              </a:spcAft>
            </a:pPr>
            <a:r>
              <a:rPr lang="en-US" sz="2800" dirty="0">
                <a:solidFill>
                  <a:srgbClr val="3333FF"/>
                </a:solidFill>
                <a:latin typeface="Monotype Corsiva" panose="03010101010201010101" pitchFamily="66" charset="0"/>
              </a:rPr>
              <a:t>And he that keepeth his commandments dwelleth in him, and he in him. And hereby we know that he abideth in us, by the Spirit which he hath given us. — 1 John 3:24 KJV</a:t>
            </a:r>
          </a:p>
          <a:p>
            <a:pPr algn="ctr">
              <a:spcBef>
                <a:spcPts val="1200"/>
              </a:spcBef>
              <a:spcAft>
                <a:spcPts val="1200"/>
              </a:spcAft>
            </a:pPr>
            <a:r>
              <a:rPr lang="en-US" sz="2800" u="sng" dirty="0">
                <a:solidFill>
                  <a:srgbClr val="3333FF"/>
                </a:solidFill>
                <a:latin typeface="Monotype Corsiva" panose="03010101010201010101" pitchFamily="66" charset="0"/>
              </a:rPr>
              <a:t>The Spirit itself beareth witness with our spirit</a:t>
            </a:r>
            <a:r>
              <a:rPr lang="en-US" sz="2800" dirty="0">
                <a:solidFill>
                  <a:srgbClr val="3333FF"/>
                </a:solidFill>
                <a:latin typeface="Monotype Corsiva" panose="03010101010201010101" pitchFamily="66" charset="0"/>
              </a:rPr>
              <a:t>, that we are the children of God: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Romans 8:16 KJV</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42</a:t>
            </a:fld>
            <a:endParaRPr lang="en-US" dirty="0"/>
          </a:p>
        </p:txBody>
      </p:sp>
      <p:pic>
        <p:nvPicPr>
          <p:cNvPr id="5" name="Picture 4">
            <a:extLst>
              <a:ext uri="{FF2B5EF4-FFF2-40B4-BE49-F238E27FC236}">
                <a16:creationId xmlns:a16="http://schemas.microsoft.com/office/drawing/2014/main" id="{C5AF19B5-C5E1-495A-80B1-2AB17C23E0B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83298" y="685800"/>
            <a:ext cx="3698772" cy="5486400"/>
          </a:xfrm>
          <a:prstGeom prst="rect">
            <a:avLst/>
          </a:prstGeom>
        </p:spPr>
      </p:pic>
    </p:spTree>
    <p:extLst>
      <p:ext uri="{BB962C8B-B14F-4D97-AF65-F5344CB8AC3E}">
        <p14:creationId xmlns:p14="http://schemas.microsoft.com/office/powerpoint/2010/main" val="552029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3457902" y="1252771"/>
            <a:ext cx="5570483" cy="4401205"/>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If a son shall ask bread of any of you that is a father, will he give him a stone? or if he ask a fish, will he for a fish give him a serpent? Or if he shall ask an egg, will he offer him a scorpion? If ye then, being evil, know how to give good gifts unto your children: how much more shall your heavenly Father give the Holy Spirit to them that ask him?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Luke 11:11-13 KJV</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43</a:t>
            </a:fld>
            <a:endParaRPr lang="en-US" dirty="0"/>
          </a:p>
        </p:txBody>
      </p:sp>
      <p:pic>
        <p:nvPicPr>
          <p:cNvPr id="5124" name="Picture 4" descr="Boulder Drawing Stone Rock Transparent &amp; PNG Clipart Free Download ...">
            <a:extLst>
              <a:ext uri="{FF2B5EF4-FFF2-40B4-BE49-F238E27FC236}">
                <a16:creationId xmlns:a16="http://schemas.microsoft.com/office/drawing/2014/main" id="{B3261D4C-CCC1-4FB3-B7BC-0051E01E8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471" y="640170"/>
            <a:ext cx="24494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eginner Artisan Sourdough Bread Recipe | Homemade Food Junkie">
            <a:extLst>
              <a:ext uri="{FF2B5EF4-FFF2-40B4-BE49-F238E27FC236}">
                <a16:creationId xmlns:a16="http://schemas.microsoft.com/office/drawing/2014/main" id="{5E8BE070-8B35-4474-8DD3-0F40E2569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5" y="705350"/>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ut the Fish on the Table! | Thomas Gelmi">
            <a:extLst>
              <a:ext uri="{FF2B5EF4-FFF2-40B4-BE49-F238E27FC236}">
                <a16:creationId xmlns:a16="http://schemas.microsoft.com/office/drawing/2014/main" id="{F2A37943-CEE7-4A7F-9DDC-3B088F6E7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81" y="2533973"/>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acing the Serpent – Hatboro Baptist Church">
            <a:extLst>
              <a:ext uri="{FF2B5EF4-FFF2-40B4-BE49-F238E27FC236}">
                <a16:creationId xmlns:a16="http://schemas.microsoft.com/office/drawing/2014/main" id="{00C6DC0B-8896-436A-8268-1144F3010E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9934"/>
          <a:stretch/>
        </p:blipFill>
        <p:spPr bwMode="auto">
          <a:xfrm>
            <a:off x="9282081" y="2508120"/>
            <a:ext cx="2286000" cy="1904436"/>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Scorpion | arachnid | Britannica">
            <a:extLst>
              <a:ext uri="{FF2B5EF4-FFF2-40B4-BE49-F238E27FC236}">
                <a16:creationId xmlns:a16="http://schemas.microsoft.com/office/drawing/2014/main" id="{B0F0AFF2-3073-4FB4-9B72-4BC5A69C71A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2210" y="4370516"/>
            <a:ext cx="2286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w to Avoid a Green Ring on Hard-Boiled Egg Yolks">
            <a:extLst>
              <a:ext uri="{FF2B5EF4-FFF2-40B4-BE49-F238E27FC236}">
                <a16:creationId xmlns:a16="http://schemas.microsoft.com/office/drawing/2014/main" id="{8F4650C8-D7E5-4490-9232-4CA6C67091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963" r="8035"/>
          <a:stretch/>
        </p:blipFill>
        <p:spPr bwMode="auto">
          <a:xfrm>
            <a:off x="613790" y="4358219"/>
            <a:ext cx="274320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862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rinking of the Spirit – Lee Allen Howard">
            <a:extLst>
              <a:ext uri="{FF2B5EF4-FFF2-40B4-BE49-F238E27FC236}">
                <a16:creationId xmlns:a16="http://schemas.microsoft.com/office/drawing/2014/main" id="{100DF759-4D0B-49C4-9C46-3C40EBF434EE}"/>
              </a:ext>
            </a:extLst>
          </p:cNvPr>
          <p:cNvPicPr>
            <a:picLocks noChangeArrowheads="1"/>
          </p:cNvPicPr>
          <p:nvPr/>
        </p:nvPicPr>
        <p:blipFill rotWithShape="1">
          <a:blip r:embed="rId2">
            <a:extLst>
              <a:ext uri="{28A0092B-C50C-407E-A947-70E740481C1C}">
                <a14:useLocalDpi xmlns:a14="http://schemas.microsoft.com/office/drawing/2010/main" val="0"/>
              </a:ext>
            </a:extLst>
          </a:blip>
          <a:srcRect b="1007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2397" y="699096"/>
            <a:ext cx="6635691" cy="1815882"/>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For by one Spirit are we all baptized into one body, whether we be Jews or Gentiles, whether we be bond or free; </a:t>
            </a:r>
            <a:r>
              <a:rPr lang="en-US" sz="2800" u="sng" dirty="0">
                <a:solidFill>
                  <a:srgbClr val="3333FF"/>
                </a:solidFill>
                <a:latin typeface="Monotype Corsiva" panose="03010101010201010101" pitchFamily="66" charset="0"/>
              </a:rPr>
              <a:t>and have been all made to drink into one Spirit</a:t>
            </a:r>
            <a:r>
              <a:rPr lang="en-US" sz="2800" dirty="0">
                <a:solidFill>
                  <a:srgbClr val="3333FF"/>
                </a:solidFill>
                <a:latin typeface="Monotype Corsiva" panose="03010101010201010101" pitchFamily="66" charset="0"/>
              </a:rPr>
              <a:t>. — 1 Corinthians 12:13 KJV</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44</a:t>
            </a:fld>
            <a:endParaRPr lang="en-US" dirty="0"/>
          </a:p>
        </p:txBody>
      </p:sp>
    </p:spTree>
    <p:extLst>
      <p:ext uri="{BB962C8B-B14F-4D97-AF65-F5344CB8AC3E}">
        <p14:creationId xmlns:p14="http://schemas.microsoft.com/office/powerpoint/2010/main" val="2860098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rinking of the Spirit – Lee Allen Howard">
            <a:extLst>
              <a:ext uri="{FF2B5EF4-FFF2-40B4-BE49-F238E27FC236}">
                <a16:creationId xmlns:a16="http://schemas.microsoft.com/office/drawing/2014/main" id="{100DF759-4D0B-49C4-9C46-3C40EBF434EE}"/>
              </a:ext>
            </a:extLst>
          </p:cNvPr>
          <p:cNvPicPr>
            <a:picLocks noChangeArrowheads="1"/>
          </p:cNvPicPr>
          <p:nvPr/>
        </p:nvPicPr>
        <p:blipFill rotWithShape="1">
          <a:blip r:embed="rId2">
            <a:extLst>
              <a:ext uri="{28A0092B-C50C-407E-A947-70E740481C1C}">
                <a14:useLocalDpi xmlns:a14="http://schemas.microsoft.com/office/drawing/2010/main" val="0"/>
              </a:ext>
            </a:extLst>
          </a:blip>
          <a:srcRect b="1007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4035" y="699096"/>
            <a:ext cx="6046824" cy="1384995"/>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And be not drunk with wine, wherein is excess; but </a:t>
            </a:r>
            <a:r>
              <a:rPr lang="en-US" sz="2800" u="sng" dirty="0">
                <a:solidFill>
                  <a:srgbClr val="3333FF"/>
                </a:solidFill>
                <a:latin typeface="Monotype Corsiva" panose="03010101010201010101" pitchFamily="66" charset="0"/>
              </a:rPr>
              <a:t>be filled with the Spirit</a:t>
            </a:r>
            <a:r>
              <a:rPr lang="en-US" sz="2800" dirty="0">
                <a:solidFill>
                  <a:srgbClr val="3333FF"/>
                </a:solidFill>
                <a:latin typeface="Monotype Corsiva" panose="03010101010201010101" pitchFamily="66" charset="0"/>
              </a:rPr>
              <a:t>;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Ephesians 5:18 KJV</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45</a:t>
            </a:fld>
            <a:endParaRPr lang="en-US" dirty="0"/>
          </a:p>
        </p:txBody>
      </p:sp>
    </p:spTree>
    <p:extLst>
      <p:ext uri="{BB962C8B-B14F-4D97-AF65-F5344CB8AC3E}">
        <p14:creationId xmlns:p14="http://schemas.microsoft.com/office/powerpoint/2010/main" val="110556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rinking of the Spirit – Lee Allen Howard">
            <a:extLst>
              <a:ext uri="{FF2B5EF4-FFF2-40B4-BE49-F238E27FC236}">
                <a16:creationId xmlns:a16="http://schemas.microsoft.com/office/drawing/2014/main" id="{100DF759-4D0B-49C4-9C46-3C40EBF434EE}"/>
              </a:ext>
            </a:extLst>
          </p:cNvPr>
          <p:cNvPicPr>
            <a:picLocks noChangeArrowheads="1"/>
          </p:cNvPicPr>
          <p:nvPr/>
        </p:nvPicPr>
        <p:blipFill rotWithShape="1">
          <a:blip r:embed="rId2">
            <a:extLst>
              <a:ext uri="{28A0092B-C50C-407E-A947-70E740481C1C}">
                <a14:useLocalDpi xmlns:a14="http://schemas.microsoft.com/office/drawing/2010/main" val="0"/>
              </a:ext>
            </a:extLst>
          </a:blip>
          <a:srcRect b="1007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4035" y="699096"/>
            <a:ext cx="6046824" cy="1384995"/>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And be not drunk with wine, wherein is excess; but </a:t>
            </a:r>
            <a:r>
              <a:rPr lang="en-US" sz="2800" u="sng" dirty="0">
                <a:solidFill>
                  <a:srgbClr val="3333FF"/>
                </a:solidFill>
                <a:latin typeface="Monotype Corsiva" panose="03010101010201010101" pitchFamily="66" charset="0"/>
              </a:rPr>
              <a:t>be filled with the Spirit</a:t>
            </a:r>
            <a:r>
              <a:rPr lang="en-US" sz="2800" dirty="0">
                <a:solidFill>
                  <a:srgbClr val="3333FF"/>
                </a:solidFill>
                <a:latin typeface="Monotype Corsiva" panose="03010101010201010101" pitchFamily="66" charset="0"/>
              </a:rPr>
              <a:t>;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Ephesians 5:18 KJV</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46</a:t>
            </a:fld>
            <a:endParaRPr lang="en-US" dirty="0"/>
          </a:p>
        </p:txBody>
      </p:sp>
      <p:sp>
        <p:nvSpPr>
          <p:cNvPr id="4" name="TextBox 3">
            <a:extLst>
              <a:ext uri="{FF2B5EF4-FFF2-40B4-BE49-F238E27FC236}">
                <a16:creationId xmlns:a16="http://schemas.microsoft.com/office/drawing/2014/main" id="{8EB38250-7C29-42DE-A21D-4055BDE1FC97}"/>
              </a:ext>
            </a:extLst>
          </p:cNvPr>
          <p:cNvSpPr txBox="1"/>
          <p:nvPr/>
        </p:nvSpPr>
        <p:spPr>
          <a:xfrm>
            <a:off x="4068661" y="5416607"/>
            <a:ext cx="7508457" cy="954107"/>
          </a:xfrm>
          <a:prstGeom prst="rect">
            <a:avLst/>
          </a:prstGeom>
          <a:noFill/>
          <a:ln w="12700">
            <a:solidFill>
              <a:schemeClr val="tx1"/>
            </a:solidFill>
          </a:ln>
        </p:spPr>
        <p:txBody>
          <a:bodyPr wrap="square" rtlCol="0">
            <a:spAutoFit/>
          </a:bodyPr>
          <a:lstStyle/>
          <a:p>
            <a:r>
              <a:rPr lang="en-US" sz="2800" dirty="0">
                <a:latin typeface="Bookman Old Style" panose="02050604050505020204" pitchFamily="18" charset="0"/>
              </a:rPr>
              <a:t>… He bids us seek for and ask for this, as the great, supreme blessing … (E222.2)</a:t>
            </a:r>
          </a:p>
        </p:txBody>
      </p:sp>
    </p:spTree>
    <p:extLst>
      <p:ext uri="{BB962C8B-B14F-4D97-AF65-F5344CB8AC3E}">
        <p14:creationId xmlns:p14="http://schemas.microsoft.com/office/powerpoint/2010/main" val="742638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rinking of the Spirit – Lee Allen Howard">
            <a:extLst>
              <a:ext uri="{FF2B5EF4-FFF2-40B4-BE49-F238E27FC236}">
                <a16:creationId xmlns:a16="http://schemas.microsoft.com/office/drawing/2014/main" id="{100DF759-4D0B-49C4-9C46-3C40EBF434EE}"/>
              </a:ext>
            </a:extLst>
          </p:cNvPr>
          <p:cNvPicPr>
            <a:picLocks noChangeArrowheads="1"/>
          </p:cNvPicPr>
          <p:nvPr/>
        </p:nvPicPr>
        <p:blipFill rotWithShape="1">
          <a:blip r:embed="rId2">
            <a:extLst>
              <a:ext uri="{28A0092B-C50C-407E-A947-70E740481C1C}">
                <a14:useLocalDpi xmlns:a14="http://schemas.microsoft.com/office/drawing/2010/main" val="0"/>
              </a:ext>
            </a:extLst>
          </a:blip>
          <a:srcRect b="1007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4035" y="699096"/>
            <a:ext cx="6046824" cy="1384995"/>
          </a:xfrm>
          <a:prstGeom prst="rect">
            <a:avLst/>
          </a:prstGeom>
          <a:noFill/>
        </p:spPr>
        <p:txBody>
          <a:bodyPr wrap="square" rtlCol="0">
            <a:spAutoFit/>
          </a:bodyPr>
          <a:lstStyle/>
          <a:p>
            <a:pPr algn="ctr">
              <a:spcBef>
                <a:spcPts val="1200"/>
              </a:spcBef>
              <a:spcAft>
                <a:spcPts val="1200"/>
              </a:spcAft>
            </a:pPr>
            <a:r>
              <a:rPr lang="en-US" sz="2800" dirty="0">
                <a:solidFill>
                  <a:srgbClr val="3333FF"/>
                </a:solidFill>
                <a:latin typeface="Monotype Corsiva" panose="03010101010201010101" pitchFamily="66" charset="0"/>
              </a:rPr>
              <a:t>If ye abide in me, and my words abide in you, ye shall ask what ye will, and it shall be done unto you. — John 15:7 KJV </a:t>
            </a:r>
          </a:p>
        </p:txBody>
      </p:sp>
      <p:sp>
        <p:nvSpPr>
          <p:cNvPr id="3" name="Slide Number Placeholder 2">
            <a:extLst>
              <a:ext uri="{FF2B5EF4-FFF2-40B4-BE49-F238E27FC236}">
                <a16:creationId xmlns:a16="http://schemas.microsoft.com/office/drawing/2014/main" id="{1F76A6E1-8278-4D05-9D8E-A423195102D8}"/>
              </a:ext>
            </a:extLst>
          </p:cNvPr>
          <p:cNvSpPr>
            <a:spLocks noGrp="1"/>
          </p:cNvSpPr>
          <p:nvPr>
            <p:ph type="sldNum" sz="quarter" idx="12"/>
          </p:nvPr>
        </p:nvSpPr>
        <p:spPr/>
        <p:txBody>
          <a:bodyPr/>
          <a:lstStyle/>
          <a:p>
            <a:fld id="{72B57753-A601-4921-9D09-E2F6564B46B2}" type="slidenum">
              <a:rPr lang="en-US" smtClean="0"/>
              <a:t>47</a:t>
            </a:fld>
            <a:endParaRPr lang="en-US" dirty="0"/>
          </a:p>
        </p:txBody>
      </p:sp>
    </p:spTree>
    <p:extLst>
      <p:ext uri="{BB962C8B-B14F-4D97-AF65-F5344CB8AC3E}">
        <p14:creationId xmlns:p14="http://schemas.microsoft.com/office/powerpoint/2010/main" val="889805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4DECC-29B1-4A4D-9C43-8B6D77390209}"/>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493" t="1101" b="9480"/>
          <a:stretch/>
        </p:blipFill>
        <p:spPr>
          <a:xfrm>
            <a:off x="6782833" y="465803"/>
            <a:ext cx="4800657" cy="5943600"/>
          </a:xfrm>
          <a:prstGeom prst="rect">
            <a:avLst/>
          </a:prstGeom>
        </p:spPr>
      </p:pic>
      <p:sp>
        <p:nvSpPr>
          <p:cNvPr id="4" name="TextBox 3">
            <a:extLst>
              <a:ext uri="{FF2B5EF4-FFF2-40B4-BE49-F238E27FC236}">
                <a16:creationId xmlns:a16="http://schemas.microsoft.com/office/drawing/2014/main" id="{F657AE04-173D-49E3-B7B2-EBD8D86AB52E}"/>
              </a:ext>
            </a:extLst>
          </p:cNvPr>
          <p:cNvSpPr txBox="1"/>
          <p:nvPr/>
        </p:nvSpPr>
        <p:spPr>
          <a:xfrm>
            <a:off x="260059" y="2734811"/>
            <a:ext cx="6258187" cy="1384995"/>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For he whom God hath sent speaketh the words of God: </a:t>
            </a:r>
            <a:r>
              <a:rPr lang="en-US" sz="2800" u="sng" dirty="0">
                <a:solidFill>
                  <a:srgbClr val="3333FF"/>
                </a:solidFill>
                <a:latin typeface="Monotype Corsiva" panose="03010101010201010101" pitchFamily="66" charset="0"/>
              </a:rPr>
              <a:t>for God giveth not the Spirit by measure unto him</a:t>
            </a:r>
            <a:r>
              <a:rPr lang="en-US" sz="2800" dirty="0">
                <a:solidFill>
                  <a:srgbClr val="3333FF"/>
                </a:solidFill>
                <a:latin typeface="Monotype Corsiva" panose="03010101010201010101" pitchFamily="66" charset="0"/>
              </a:rPr>
              <a:t>. — John 3:34 KJV</a:t>
            </a:r>
          </a:p>
        </p:txBody>
      </p:sp>
      <p:sp>
        <p:nvSpPr>
          <p:cNvPr id="2" name="Slide Number Placeholder 1">
            <a:extLst>
              <a:ext uri="{FF2B5EF4-FFF2-40B4-BE49-F238E27FC236}">
                <a16:creationId xmlns:a16="http://schemas.microsoft.com/office/drawing/2014/main" id="{F54E4620-32DB-4CD8-BFA0-B1C47151AFFE}"/>
              </a:ext>
            </a:extLst>
          </p:cNvPr>
          <p:cNvSpPr>
            <a:spLocks noGrp="1"/>
          </p:cNvSpPr>
          <p:nvPr>
            <p:ph type="sldNum" sz="quarter" idx="12"/>
          </p:nvPr>
        </p:nvSpPr>
        <p:spPr/>
        <p:txBody>
          <a:bodyPr/>
          <a:lstStyle/>
          <a:p>
            <a:fld id="{72B57753-A601-4921-9D09-E2F6564B46B2}" type="slidenum">
              <a:rPr lang="en-US" smtClean="0"/>
              <a:t>48</a:t>
            </a:fld>
            <a:endParaRPr lang="en-US" dirty="0"/>
          </a:p>
        </p:txBody>
      </p:sp>
    </p:spTree>
    <p:extLst>
      <p:ext uri="{BB962C8B-B14F-4D97-AF65-F5344CB8AC3E}">
        <p14:creationId xmlns:p14="http://schemas.microsoft.com/office/powerpoint/2010/main" val="3804675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en My Cup Overflows by Adam Miller – Songtime">
            <a:extLst>
              <a:ext uri="{FF2B5EF4-FFF2-40B4-BE49-F238E27FC236}">
                <a16:creationId xmlns:a16="http://schemas.microsoft.com/office/drawing/2014/main" id="{9052C69B-F5D2-4FC7-B2D9-6EF2430404D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4267" y="0"/>
            <a:ext cx="1219140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2396" y="3305264"/>
            <a:ext cx="10972800" cy="3108543"/>
          </a:xfrm>
          <a:prstGeom prst="rect">
            <a:avLst/>
          </a:prstGeom>
          <a:solidFill>
            <a:schemeClr val="accent5">
              <a:lumMod val="40000"/>
              <a:lumOff val="60000"/>
              <a:alpha val="50000"/>
            </a:schemeClr>
          </a:solidFill>
          <a:ln w="12700">
            <a:solidFill>
              <a:srgbClr val="3333FF"/>
            </a:solidFill>
          </a:ln>
        </p:spPr>
        <p:txBody>
          <a:bodyPr wrap="square" rtlCol="0">
            <a:spAutoFit/>
          </a:bodyPr>
          <a:lstStyle/>
          <a:p>
            <a:pPr algn="just"/>
            <a:r>
              <a:rPr lang="en-US" sz="2800" dirty="0">
                <a:ln w="6350">
                  <a:solidFill>
                    <a:srgbClr val="CCECFF"/>
                  </a:solidFill>
                </a:ln>
                <a:latin typeface="Arial Black" panose="020B0A04020102020204" pitchFamily="34" charset="0"/>
              </a:rPr>
              <a:t>… The holy Spirit is the spirit of love—to God and to man.  It cannot be given to us under present conditions except gradually, as the old selfish, wrong spirit is deposed from our hearts.  This, therefore, must be continually our prayer to the end of life's journey, that we might be filled with the Spirit of the Lord … (R3665.2)</a:t>
            </a:r>
          </a:p>
        </p:txBody>
      </p:sp>
      <p:sp>
        <p:nvSpPr>
          <p:cNvPr id="3" name="Slide Number Placeholder 2">
            <a:extLst>
              <a:ext uri="{FF2B5EF4-FFF2-40B4-BE49-F238E27FC236}">
                <a16:creationId xmlns:a16="http://schemas.microsoft.com/office/drawing/2014/main" id="{BACE2B65-A449-4641-8BC7-1F984BA9F560}"/>
              </a:ext>
            </a:extLst>
          </p:cNvPr>
          <p:cNvSpPr>
            <a:spLocks noGrp="1"/>
          </p:cNvSpPr>
          <p:nvPr>
            <p:ph type="sldNum" sz="quarter" idx="12"/>
          </p:nvPr>
        </p:nvSpPr>
        <p:spPr/>
        <p:txBody>
          <a:bodyPr/>
          <a:lstStyle/>
          <a:p>
            <a:fld id="{72B57753-A601-4921-9D09-E2F6564B46B2}" type="slidenum">
              <a:rPr lang="en-US" smtClean="0"/>
              <a:t>49</a:t>
            </a:fld>
            <a:endParaRPr lang="en-US" dirty="0"/>
          </a:p>
        </p:txBody>
      </p:sp>
    </p:spTree>
    <p:extLst>
      <p:ext uri="{BB962C8B-B14F-4D97-AF65-F5344CB8AC3E}">
        <p14:creationId xmlns:p14="http://schemas.microsoft.com/office/powerpoint/2010/main" val="2461956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D840816-1D5A-4FBE-B516-3E2629A24CBE}"/>
              </a:ext>
            </a:extLst>
          </p:cNvPr>
          <p:cNvGraphicFramePr>
            <a:graphicFrameLocks noGrp="1"/>
          </p:cNvGraphicFramePr>
          <p:nvPr>
            <p:extLst>
              <p:ext uri="{D42A27DB-BD31-4B8C-83A1-F6EECF244321}">
                <p14:modId xmlns:p14="http://schemas.microsoft.com/office/powerpoint/2010/main" val="4270965040"/>
              </p:ext>
            </p:extLst>
          </p:nvPr>
        </p:nvGraphicFramePr>
        <p:xfrm>
          <a:off x="629174" y="687897"/>
          <a:ext cx="10964411" cy="5494789"/>
        </p:xfrm>
        <a:graphic>
          <a:graphicData uri="http://schemas.openxmlformats.org/drawingml/2006/table">
            <a:tbl>
              <a:tblPr firstRow="1" firstCol="1" bandRow="1">
                <a:tableStyleId>{5C22544A-7EE6-4342-B048-85BDC9FD1C3A}</a:tableStyleId>
              </a:tblPr>
              <a:tblGrid>
                <a:gridCol w="1686832">
                  <a:extLst>
                    <a:ext uri="{9D8B030D-6E8A-4147-A177-3AD203B41FA5}">
                      <a16:colId xmlns:a16="http://schemas.microsoft.com/office/drawing/2014/main" val="608629030"/>
                    </a:ext>
                  </a:extLst>
                </a:gridCol>
                <a:gridCol w="4723131">
                  <a:extLst>
                    <a:ext uri="{9D8B030D-6E8A-4147-A177-3AD203B41FA5}">
                      <a16:colId xmlns:a16="http://schemas.microsoft.com/office/drawing/2014/main" val="1293850266"/>
                    </a:ext>
                  </a:extLst>
                </a:gridCol>
                <a:gridCol w="4554448">
                  <a:extLst>
                    <a:ext uri="{9D8B030D-6E8A-4147-A177-3AD203B41FA5}">
                      <a16:colId xmlns:a16="http://schemas.microsoft.com/office/drawing/2014/main" val="2677068726"/>
                    </a:ext>
                  </a:extLst>
                </a:gridCol>
              </a:tblGrid>
              <a:tr h="318539">
                <a:tc>
                  <a:txBody>
                    <a:bodyPr/>
                    <a:lstStyle/>
                    <a:p>
                      <a:pPr marL="0" marR="0" algn="ctr">
                        <a:spcBef>
                          <a:spcPts val="300"/>
                        </a:spcBef>
                        <a:spcAft>
                          <a:spcPts val="300"/>
                        </a:spcAft>
                      </a:pPr>
                      <a:r>
                        <a:rPr lang="en-US" sz="800" cap="all" dirty="0">
                          <a:effectLst/>
                        </a:rPr>
                        <a:t> </a:t>
                      </a:r>
                      <a:endParaRPr lang="en-US" sz="8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000" cap="all" dirty="0">
                          <a:effectLst/>
                        </a:rPr>
                        <a:t>Hebrew Words</a:t>
                      </a:r>
                      <a:endParaRPr lang="en-US" sz="20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000" cap="all" dirty="0">
                          <a:effectLst/>
                        </a:rPr>
                        <a:t>Greek Words</a:t>
                      </a:r>
                      <a:endParaRPr lang="en-US" sz="20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8886690"/>
                  </a:ext>
                </a:extLst>
              </a:tr>
              <a:tr h="2787212">
                <a:tc>
                  <a:txBody>
                    <a:bodyPr/>
                    <a:lstStyle/>
                    <a:p>
                      <a:pPr marL="0" marR="0" algn="ctr">
                        <a:spcBef>
                          <a:spcPts val="300"/>
                        </a:spcBef>
                        <a:spcAft>
                          <a:spcPts val="300"/>
                        </a:spcAft>
                      </a:pPr>
                      <a:r>
                        <a:rPr lang="en-US" sz="2000" cap="all" dirty="0">
                          <a:effectLst/>
                        </a:rPr>
                        <a:t>Spirit</a:t>
                      </a:r>
                    </a:p>
                    <a:p>
                      <a:pPr marL="0" marR="0" algn="ctr">
                        <a:spcBef>
                          <a:spcPts val="300"/>
                        </a:spcBef>
                        <a:spcAft>
                          <a:spcPts val="300"/>
                        </a:spcAft>
                      </a:pPr>
                      <a:r>
                        <a:rPr lang="en-US" sz="2000" cap="all" dirty="0">
                          <a:effectLst/>
                        </a:rPr>
                        <a:t>(the Spark OF LIFE)</a:t>
                      </a:r>
                      <a:endParaRPr lang="en-US" sz="20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b="1" dirty="0">
                          <a:effectLst/>
                        </a:rPr>
                        <a:t>rûach </a:t>
                      </a:r>
                      <a:r>
                        <a:rPr lang="en-US" sz="2400" dirty="0">
                          <a:effectLst/>
                        </a:rPr>
                        <a:t>(roo’-akh)</a:t>
                      </a:r>
                    </a:p>
                    <a:p>
                      <a:pPr marL="0" marR="0" algn="ctr">
                        <a:spcBef>
                          <a:spcPts val="300"/>
                        </a:spcBef>
                        <a:spcAft>
                          <a:spcPts val="300"/>
                        </a:spcAft>
                      </a:pPr>
                      <a:r>
                        <a:rPr lang="en-US" sz="2400" dirty="0">
                          <a:effectLst/>
                        </a:rPr>
                        <a:t>Strong’s H7307—n. wind; by resemblance breath. </a:t>
                      </a:r>
                    </a:p>
                    <a:p>
                      <a:pPr marL="0" marR="0" algn="ctr">
                        <a:spcBef>
                          <a:spcPts val="300"/>
                        </a:spcBef>
                        <a:spcAft>
                          <a:spcPts val="300"/>
                        </a:spcAft>
                      </a:pPr>
                      <a:r>
                        <a:rPr lang="en-US" sz="1800" dirty="0">
                          <a:effectLst/>
                        </a:rPr>
                        <a:t>From H7306—v. to blow, that is, breathe.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lgn="ctr">
                        <a:spcBef>
                          <a:spcPts val="300"/>
                        </a:spcBef>
                        <a:spcAft>
                          <a:spcPts val="300"/>
                        </a:spcAft>
                      </a:pPr>
                      <a:r>
                        <a:rPr lang="en-US" sz="2400" b="1" dirty="0">
                          <a:effectLst/>
                        </a:rPr>
                        <a:t>pneuma</a:t>
                      </a:r>
                      <a:r>
                        <a:rPr lang="en-US" sz="2400" dirty="0">
                          <a:effectLst/>
                        </a:rPr>
                        <a:t> (pnyoo’-mah)</a:t>
                      </a:r>
                    </a:p>
                    <a:p>
                      <a:pPr marL="0" marR="0" algn="ctr">
                        <a:spcBef>
                          <a:spcPts val="300"/>
                        </a:spcBef>
                        <a:spcAft>
                          <a:spcPts val="300"/>
                        </a:spcAft>
                      </a:pPr>
                      <a:r>
                        <a:rPr lang="en-US" sz="2400" dirty="0">
                          <a:effectLst/>
                        </a:rPr>
                        <a:t>Strong’s G4151—n. a current of air, that is, breath (blast) or a breeze. </a:t>
                      </a:r>
                    </a:p>
                    <a:p>
                      <a:pPr marL="0" marR="0" algn="ctr">
                        <a:spcBef>
                          <a:spcPts val="300"/>
                        </a:spcBef>
                        <a:spcAft>
                          <a:spcPts val="300"/>
                        </a:spcAft>
                      </a:pPr>
                      <a:r>
                        <a:rPr lang="en-US" sz="1800" dirty="0">
                          <a:effectLst/>
                        </a:rPr>
                        <a:t>From G4154—v. to breathe hard, to blow.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3478388769"/>
                  </a:ext>
                </a:extLst>
              </a:tr>
              <a:tr h="2389038">
                <a:tc>
                  <a:txBody>
                    <a:bodyPr/>
                    <a:lstStyle/>
                    <a:p>
                      <a:pPr marL="0" marR="0" algn="ctr">
                        <a:spcBef>
                          <a:spcPts val="300"/>
                        </a:spcBef>
                        <a:spcAft>
                          <a:spcPts val="300"/>
                        </a:spcAft>
                      </a:pPr>
                      <a:r>
                        <a:rPr lang="en-US" sz="2000" cap="all" dirty="0">
                          <a:effectLst/>
                        </a:rPr>
                        <a:t>Soul</a:t>
                      </a:r>
                    </a:p>
                    <a:p>
                      <a:pPr marL="0" marR="0" algn="ctr">
                        <a:spcBef>
                          <a:spcPts val="300"/>
                        </a:spcBef>
                        <a:spcAft>
                          <a:spcPts val="300"/>
                        </a:spcAft>
                      </a:pPr>
                      <a:r>
                        <a:rPr lang="en-US" sz="2000" cap="all" dirty="0">
                          <a:effectLst/>
                        </a:rPr>
                        <a:t>(Sentience)</a:t>
                      </a:r>
                      <a:endParaRPr lang="en-US" sz="2000" cap="all"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b="1" dirty="0">
                          <a:effectLst/>
                        </a:rPr>
                        <a:t>nephesh</a:t>
                      </a:r>
                      <a:r>
                        <a:rPr lang="en-US" sz="2400" dirty="0">
                          <a:effectLst/>
                        </a:rPr>
                        <a:t> (neh'-fesh)</a:t>
                      </a:r>
                    </a:p>
                    <a:p>
                      <a:pPr marL="0" marR="0" algn="ctr">
                        <a:spcBef>
                          <a:spcPts val="300"/>
                        </a:spcBef>
                        <a:spcAft>
                          <a:spcPts val="300"/>
                        </a:spcAft>
                      </a:pPr>
                      <a:r>
                        <a:rPr lang="en-US" sz="2400" dirty="0">
                          <a:effectLst/>
                        </a:rPr>
                        <a:t>Strong’s H5315—n. properly a breathing creature, that is, animal or (abstractly) vitality. </a:t>
                      </a:r>
                    </a:p>
                    <a:p>
                      <a:pPr marL="0" marR="0" algn="ctr">
                        <a:spcBef>
                          <a:spcPts val="300"/>
                        </a:spcBef>
                        <a:spcAft>
                          <a:spcPts val="300"/>
                        </a:spcAft>
                      </a:pPr>
                      <a:r>
                        <a:rPr lang="en-US" sz="1800" dirty="0">
                          <a:effectLst/>
                        </a:rPr>
                        <a:t>From H5314—v. to breathe.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lgn="ctr">
                        <a:spcBef>
                          <a:spcPts val="300"/>
                        </a:spcBef>
                        <a:spcAft>
                          <a:spcPts val="300"/>
                        </a:spcAft>
                      </a:pPr>
                      <a:r>
                        <a:rPr lang="en-US" sz="2400" b="1" dirty="0">
                          <a:effectLst/>
                        </a:rPr>
                        <a:t>psuchē</a:t>
                      </a:r>
                      <a:r>
                        <a:rPr lang="en-US" sz="2400" dirty="0">
                          <a:effectLst/>
                        </a:rPr>
                        <a:t> (psoo-khay')</a:t>
                      </a:r>
                    </a:p>
                    <a:p>
                      <a:pPr marL="0" marR="0" algn="ctr">
                        <a:spcBef>
                          <a:spcPts val="300"/>
                        </a:spcBef>
                        <a:spcAft>
                          <a:spcPts val="300"/>
                        </a:spcAft>
                      </a:pPr>
                      <a:r>
                        <a:rPr lang="en-US" sz="2400" dirty="0">
                          <a:effectLst/>
                        </a:rPr>
                        <a:t>Strong’s G5590—n. breath, that is, (by implication) spirit. </a:t>
                      </a:r>
                    </a:p>
                    <a:p>
                      <a:pPr marL="0" marR="0" algn="ctr">
                        <a:spcBef>
                          <a:spcPts val="300"/>
                        </a:spcBef>
                        <a:spcAft>
                          <a:spcPts val="300"/>
                        </a:spcAft>
                      </a:pPr>
                      <a:r>
                        <a:rPr lang="en-US" sz="1800" dirty="0">
                          <a:effectLst/>
                        </a:rPr>
                        <a:t>From G5594—v. to breathe.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531384130"/>
                  </a:ext>
                </a:extLst>
              </a:tr>
            </a:tbl>
          </a:graphicData>
        </a:graphic>
      </p:graphicFrame>
      <p:sp>
        <p:nvSpPr>
          <p:cNvPr id="2" name="Slide Number Placeholder 1">
            <a:extLst>
              <a:ext uri="{FF2B5EF4-FFF2-40B4-BE49-F238E27FC236}">
                <a16:creationId xmlns:a16="http://schemas.microsoft.com/office/drawing/2014/main" id="{F4505A2C-5823-408B-B820-6F8EB87D4188}"/>
              </a:ext>
            </a:extLst>
          </p:cNvPr>
          <p:cNvSpPr>
            <a:spLocks noGrp="1"/>
          </p:cNvSpPr>
          <p:nvPr>
            <p:ph type="sldNum" sz="quarter" idx="12"/>
          </p:nvPr>
        </p:nvSpPr>
        <p:spPr/>
        <p:txBody>
          <a:bodyPr/>
          <a:lstStyle/>
          <a:p>
            <a:fld id="{72B57753-A601-4921-9D09-E2F6564B46B2}" type="slidenum">
              <a:rPr lang="en-US" smtClean="0"/>
              <a:t>5</a:t>
            </a:fld>
            <a:endParaRPr lang="en-US" dirty="0"/>
          </a:p>
        </p:txBody>
      </p:sp>
    </p:spTree>
    <p:extLst>
      <p:ext uri="{BB962C8B-B14F-4D97-AF65-F5344CB8AC3E}">
        <p14:creationId xmlns:p14="http://schemas.microsoft.com/office/powerpoint/2010/main" val="3533691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Struggle and Transformation | Inscape Consulting Group">
            <a:extLst>
              <a:ext uri="{FF2B5EF4-FFF2-40B4-BE49-F238E27FC236}">
                <a16:creationId xmlns:a16="http://schemas.microsoft.com/office/drawing/2014/main" id="{4ADF92B3-F014-4E34-AFB8-14DE036FB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20785" y="2105637"/>
            <a:ext cx="5033781" cy="2677656"/>
          </a:xfrm>
          <a:prstGeom prst="rect">
            <a:avLst/>
          </a:prstGeom>
          <a:noFill/>
        </p:spPr>
        <p:txBody>
          <a:bodyPr wrap="square" rtlCol="0">
            <a:spAutoFit/>
          </a:bodyPr>
          <a:lstStyle/>
          <a:p>
            <a:pPr algn="ctr"/>
            <a:r>
              <a:rPr lang="en-US" sz="2800" b="1" dirty="0">
                <a:ln w="3175">
                  <a:noFill/>
                </a:ln>
                <a:latin typeface="Monotype Corsiva" panose="03010101010201010101" pitchFamily="66" charset="0"/>
              </a:rPr>
              <a:t>And be not conformed to this world: but be ye transformed by the renewing of your mind, that ye may prove what is that good, and acceptable, and perfect, will of God. </a:t>
            </a:r>
            <a:br>
              <a:rPr lang="en-US" sz="2800" b="1" dirty="0">
                <a:ln w="3175">
                  <a:noFill/>
                </a:ln>
                <a:latin typeface="Monotype Corsiva" panose="03010101010201010101" pitchFamily="66" charset="0"/>
              </a:rPr>
            </a:br>
            <a:r>
              <a:rPr lang="en-US" sz="2800" b="1" dirty="0">
                <a:ln w="3175">
                  <a:noFill/>
                </a:ln>
                <a:latin typeface="Monotype Corsiva" panose="03010101010201010101" pitchFamily="66" charset="0"/>
              </a:rPr>
              <a:t>— Romans 12:2 KJV </a:t>
            </a:r>
          </a:p>
        </p:txBody>
      </p:sp>
      <p:sp>
        <p:nvSpPr>
          <p:cNvPr id="3" name="Slide Number Placeholder 2">
            <a:extLst>
              <a:ext uri="{FF2B5EF4-FFF2-40B4-BE49-F238E27FC236}">
                <a16:creationId xmlns:a16="http://schemas.microsoft.com/office/drawing/2014/main" id="{C005797A-E8F9-4EEB-B65A-BE05A04213DF}"/>
              </a:ext>
            </a:extLst>
          </p:cNvPr>
          <p:cNvSpPr>
            <a:spLocks noGrp="1"/>
          </p:cNvSpPr>
          <p:nvPr>
            <p:ph type="sldNum" sz="quarter" idx="12"/>
          </p:nvPr>
        </p:nvSpPr>
        <p:spPr/>
        <p:txBody>
          <a:bodyPr/>
          <a:lstStyle/>
          <a:p>
            <a:fld id="{72B57753-A601-4921-9D09-E2F6564B46B2}" type="slidenum">
              <a:rPr lang="en-US" smtClean="0"/>
              <a:t>50</a:t>
            </a:fld>
            <a:endParaRPr lang="en-US" dirty="0"/>
          </a:p>
        </p:txBody>
      </p:sp>
    </p:spTree>
    <p:extLst>
      <p:ext uri="{BB962C8B-B14F-4D97-AF65-F5344CB8AC3E}">
        <p14:creationId xmlns:p14="http://schemas.microsoft.com/office/powerpoint/2010/main" val="2132261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2396" y="1879134"/>
            <a:ext cx="10972800" cy="3108543"/>
          </a:xfrm>
          <a:prstGeom prst="rect">
            <a:avLst/>
          </a:prstGeom>
          <a:noFill/>
          <a:ln w="12700">
            <a:solidFill>
              <a:srgbClr val="3333FF"/>
            </a:solidFill>
          </a:ln>
        </p:spPr>
        <p:txBody>
          <a:bodyPr wrap="square" rtlCol="0">
            <a:spAutoFit/>
          </a:bodyPr>
          <a:lstStyle/>
          <a:p>
            <a:pPr algn="just"/>
            <a:r>
              <a:rPr lang="en-US" sz="2800" dirty="0">
                <a:solidFill>
                  <a:srgbClr val="3333FF"/>
                </a:solidFill>
                <a:latin typeface="Bookman Old Style" panose="02050604050505020204" pitchFamily="18" charset="0"/>
              </a:rPr>
              <a:t>The promise of being “filled with the Spirit “ or mind of God is not to those who merely possess the Word of God, nor to those who merely read the Word of God, </a:t>
            </a:r>
            <a:r>
              <a:rPr lang="en-US" sz="2800" u="sng" dirty="0">
                <a:solidFill>
                  <a:srgbClr val="3333FF"/>
                </a:solidFill>
                <a:latin typeface="Bookman Old Style" panose="02050604050505020204" pitchFamily="18" charset="0"/>
              </a:rPr>
              <a:t>but is to those who search it earnestly, seeking to understand it</a:t>
            </a:r>
            <a:r>
              <a:rPr lang="en-US" sz="2800" dirty="0">
                <a:solidFill>
                  <a:srgbClr val="3333FF"/>
                </a:solidFill>
                <a:latin typeface="Bookman Old Style" panose="02050604050505020204" pitchFamily="18" charset="0"/>
              </a:rPr>
              <a:t>; and who understanding it are willing, nay, anxious to obey it.  If we would be filled with the Spirit of God, we must drink deeply of the fountain of Truth—his Word. … (E205.1)</a:t>
            </a:r>
          </a:p>
        </p:txBody>
      </p:sp>
      <p:sp>
        <p:nvSpPr>
          <p:cNvPr id="3" name="Slide Number Placeholder 2">
            <a:extLst>
              <a:ext uri="{FF2B5EF4-FFF2-40B4-BE49-F238E27FC236}">
                <a16:creationId xmlns:a16="http://schemas.microsoft.com/office/drawing/2014/main" id="{A8566B24-F3CD-4BD6-BED5-9497C55C8150}"/>
              </a:ext>
            </a:extLst>
          </p:cNvPr>
          <p:cNvSpPr>
            <a:spLocks noGrp="1"/>
          </p:cNvSpPr>
          <p:nvPr>
            <p:ph type="sldNum" sz="quarter" idx="12"/>
          </p:nvPr>
        </p:nvSpPr>
        <p:spPr/>
        <p:txBody>
          <a:bodyPr/>
          <a:lstStyle/>
          <a:p>
            <a:fld id="{72B57753-A601-4921-9D09-E2F6564B46B2}" type="slidenum">
              <a:rPr lang="en-US" smtClean="0"/>
              <a:t>51</a:t>
            </a:fld>
            <a:endParaRPr lang="en-US" dirty="0"/>
          </a:p>
        </p:txBody>
      </p:sp>
    </p:spTree>
    <p:extLst>
      <p:ext uri="{BB962C8B-B14F-4D97-AF65-F5344CB8AC3E}">
        <p14:creationId xmlns:p14="http://schemas.microsoft.com/office/powerpoint/2010/main" val="3264338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criptionary: St John 14:26">
            <a:extLst>
              <a:ext uri="{FF2B5EF4-FFF2-40B4-BE49-F238E27FC236}">
                <a16:creationId xmlns:a16="http://schemas.microsoft.com/office/drawing/2014/main" id="{35245E1F-054E-4668-B0CF-74C64099CE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9559"/>
          <a:stretch/>
        </p:blipFill>
        <p:spPr bwMode="auto">
          <a:xfrm>
            <a:off x="0" y="0"/>
            <a:ext cx="12180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21102" y="394281"/>
            <a:ext cx="8255479" cy="1815882"/>
          </a:xfrm>
          <a:prstGeom prst="rect">
            <a:avLst/>
          </a:prstGeom>
          <a:noFill/>
        </p:spPr>
        <p:txBody>
          <a:bodyPr wrap="square" rtlCol="0">
            <a:spAutoFit/>
          </a:bodyPr>
          <a:lstStyle/>
          <a:p>
            <a:pPr algn="ctr"/>
            <a:r>
              <a:rPr lang="en-US" sz="2800" dirty="0">
                <a:solidFill>
                  <a:schemeClr val="bg1"/>
                </a:solidFill>
                <a:latin typeface="Monotype Corsiva" panose="03010101010201010101" pitchFamily="66" charset="0"/>
              </a:rPr>
              <a:t> But the Comforter </a:t>
            </a:r>
            <a:r>
              <a:rPr lang="en-US" sz="2400" dirty="0">
                <a:solidFill>
                  <a:schemeClr val="bg2">
                    <a:lumMod val="75000"/>
                  </a:schemeClr>
                </a:solidFill>
                <a:latin typeface="+mj-lt"/>
              </a:rPr>
              <a:t>[Strong’s G3875, </a:t>
            </a:r>
            <a:r>
              <a:rPr lang="en-US" sz="2400" dirty="0" err="1">
                <a:solidFill>
                  <a:schemeClr val="bg2">
                    <a:lumMod val="75000"/>
                  </a:schemeClr>
                </a:solidFill>
                <a:latin typeface="+mj-lt"/>
              </a:rPr>
              <a:t>paraklētos</a:t>
            </a:r>
            <a:r>
              <a:rPr lang="en-US" sz="2400" dirty="0">
                <a:solidFill>
                  <a:schemeClr val="bg2">
                    <a:lumMod val="75000"/>
                  </a:schemeClr>
                </a:solidFill>
                <a:latin typeface="+mj-lt"/>
              </a:rPr>
              <a:t>]</a:t>
            </a:r>
            <a:r>
              <a:rPr lang="en-US" sz="2800" dirty="0">
                <a:solidFill>
                  <a:schemeClr val="bg1"/>
                </a:solidFill>
                <a:latin typeface="Monotype Corsiva" panose="03010101010201010101" pitchFamily="66" charset="0"/>
              </a:rPr>
              <a:t>, which is the Holy Ghost, whom the Father will send in my name, he shall teach you all things, and bring all things to your remembrance, whatsoever I have said unto you. — John 14:26 KJV</a:t>
            </a:r>
          </a:p>
        </p:txBody>
      </p:sp>
      <p:sp>
        <p:nvSpPr>
          <p:cNvPr id="3" name="Slide Number Placeholder 2">
            <a:extLst>
              <a:ext uri="{FF2B5EF4-FFF2-40B4-BE49-F238E27FC236}">
                <a16:creationId xmlns:a16="http://schemas.microsoft.com/office/drawing/2014/main" id="{C005797A-E8F9-4EEB-B65A-BE05A04213DF}"/>
              </a:ext>
            </a:extLst>
          </p:cNvPr>
          <p:cNvSpPr>
            <a:spLocks noGrp="1"/>
          </p:cNvSpPr>
          <p:nvPr>
            <p:ph type="sldNum" sz="quarter" idx="12"/>
          </p:nvPr>
        </p:nvSpPr>
        <p:spPr/>
        <p:txBody>
          <a:bodyPr/>
          <a:lstStyle/>
          <a:p>
            <a:fld id="{72B57753-A601-4921-9D09-E2F6564B46B2}" type="slidenum">
              <a:rPr lang="en-US" smtClean="0"/>
              <a:t>52</a:t>
            </a:fld>
            <a:endParaRPr lang="en-US" dirty="0"/>
          </a:p>
        </p:txBody>
      </p:sp>
    </p:spTree>
    <p:extLst>
      <p:ext uri="{BB962C8B-B14F-4D97-AF65-F5344CB8AC3E}">
        <p14:creationId xmlns:p14="http://schemas.microsoft.com/office/powerpoint/2010/main" val="3187882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criptionary: St John 14:26">
            <a:extLst>
              <a:ext uri="{FF2B5EF4-FFF2-40B4-BE49-F238E27FC236}">
                <a16:creationId xmlns:a16="http://schemas.microsoft.com/office/drawing/2014/main" id="{35245E1F-054E-4668-B0CF-74C64099CE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9559"/>
          <a:stretch/>
        </p:blipFill>
        <p:spPr bwMode="auto">
          <a:xfrm>
            <a:off x="0" y="0"/>
            <a:ext cx="12180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21102" y="394281"/>
            <a:ext cx="8255479" cy="1815882"/>
          </a:xfrm>
          <a:prstGeom prst="rect">
            <a:avLst/>
          </a:prstGeom>
          <a:noFill/>
        </p:spPr>
        <p:txBody>
          <a:bodyPr wrap="square" rtlCol="0">
            <a:spAutoFit/>
          </a:bodyPr>
          <a:lstStyle/>
          <a:p>
            <a:pPr algn="ctr"/>
            <a:r>
              <a:rPr lang="en-US" sz="2800" dirty="0">
                <a:solidFill>
                  <a:schemeClr val="bg1"/>
                </a:solidFill>
                <a:latin typeface="Monotype Corsiva" panose="03010101010201010101" pitchFamily="66" charset="0"/>
              </a:rPr>
              <a:t> But the Comforter </a:t>
            </a:r>
            <a:r>
              <a:rPr lang="en-US" sz="2400" dirty="0">
                <a:solidFill>
                  <a:schemeClr val="bg2">
                    <a:lumMod val="75000"/>
                  </a:schemeClr>
                </a:solidFill>
                <a:latin typeface="+mj-lt"/>
              </a:rPr>
              <a:t>[Strong’s G3875, </a:t>
            </a:r>
            <a:r>
              <a:rPr lang="en-US" sz="2400" dirty="0" err="1">
                <a:solidFill>
                  <a:schemeClr val="bg2">
                    <a:lumMod val="75000"/>
                  </a:schemeClr>
                </a:solidFill>
                <a:latin typeface="+mj-lt"/>
              </a:rPr>
              <a:t>paraklētos</a:t>
            </a:r>
            <a:r>
              <a:rPr lang="en-US" sz="2400" dirty="0">
                <a:solidFill>
                  <a:schemeClr val="bg2">
                    <a:lumMod val="75000"/>
                  </a:schemeClr>
                </a:solidFill>
                <a:latin typeface="+mj-lt"/>
              </a:rPr>
              <a:t>]</a:t>
            </a:r>
            <a:r>
              <a:rPr lang="en-US" sz="2800" dirty="0">
                <a:solidFill>
                  <a:schemeClr val="bg1"/>
                </a:solidFill>
                <a:latin typeface="Monotype Corsiva" panose="03010101010201010101" pitchFamily="66" charset="0"/>
              </a:rPr>
              <a:t>, which is the Holy Ghost, whom the Father will send in my name, he shall teach you all things, and bring all things to your remembrance, whatsoever I have said unto you. — John 14:26 KJV</a:t>
            </a:r>
          </a:p>
        </p:txBody>
      </p:sp>
      <p:sp>
        <p:nvSpPr>
          <p:cNvPr id="3" name="Slide Number Placeholder 2">
            <a:extLst>
              <a:ext uri="{FF2B5EF4-FFF2-40B4-BE49-F238E27FC236}">
                <a16:creationId xmlns:a16="http://schemas.microsoft.com/office/drawing/2014/main" id="{C005797A-E8F9-4EEB-B65A-BE05A04213DF}"/>
              </a:ext>
            </a:extLst>
          </p:cNvPr>
          <p:cNvSpPr>
            <a:spLocks noGrp="1"/>
          </p:cNvSpPr>
          <p:nvPr>
            <p:ph type="sldNum" sz="quarter" idx="12"/>
          </p:nvPr>
        </p:nvSpPr>
        <p:spPr/>
        <p:txBody>
          <a:bodyPr/>
          <a:lstStyle/>
          <a:p>
            <a:fld id="{72B57753-A601-4921-9D09-E2F6564B46B2}" type="slidenum">
              <a:rPr lang="en-US" smtClean="0"/>
              <a:t>53</a:t>
            </a:fld>
            <a:endParaRPr lang="en-US" dirty="0"/>
          </a:p>
        </p:txBody>
      </p:sp>
      <p:sp>
        <p:nvSpPr>
          <p:cNvPr id="6" name="TextBox 5">
            <a:extLst>
              <a:ext uri="{FF2B5EF4-FFF2-40B4-BE49-F238E27FC236}">
                <a16:creationId xmlns:a16="http://schemas.microsoft.com/office/drawing/2014/main" id="{3880BC72-BDC7-4F24-941B-2B3E5F7AA59C}"/>
              </a:ext>
            </a:extLst>
          </p:cNvPr>
          <p:cNvSpPr txBox="1"/>
          <p:nvPr/>
        </p:nvSpPr>
        <p:spPr>
          <a:xfrm>
            <a:off x="773502" y="3893892"/>
            <a:ext cx="11406992" cy="1815882"/>
          </a:xfrm>
          <a:prstGeom prst="rect">
            <a:avLst/>
          </a:prstGeom>
          <a:noFill/>
        </p:spPr>
        <p:txBody>
          <a:bodyPr wrap="square" rtlCol="0">
            <a:spAutoFit/>
          </a:bodyPr>
          <a:lstStyle/>
          <a:p>
            <a:r>
              <a:rPr lang="en-US" sz="2800" dirty="0">
                <a:solidFill>
                  <a:schemeClr val="bg1"/>
                </a:solidFill>
                <a:latin typeface="Monotype Corsiva" panose="03010101010201010101" pitchFamily="66" charset="0"/>
              </a:rPr>
              <a:t> </a:t>
            </a:r>
            <a:r>
              <a:rPr lang="en-US" sz="2800" dirty="0">
                <a:ln w="3175">
                  <a:noFill/>
                </a:ln>
                <a:solidFill>
                  <a:schemeClr val="bg1"/>
                </a:solidFill>
                <a:latin typeface="Monotype Corsiva" panose="03010101010201010101" pitchFamily="66" charset="0"/>
              </a:rPr>
              <a:t>My little </a:t>
            </a:r>
            <a:r>
              <a:rPr lang="en-US" sz="2800" dirty="0">
                <a:ln w="6350">
                  <a:noFill/>
                </a:ln>
                <a:solidFill>
                  <a:schemeClr val="bg1"/>
                </a:solidFill>
                <a:latin typeface="Monotype Corsiva" panose="03010101010201010101" pitchFamily="66" charset="0"/>
              </a:rPr>
              <a:t>children</a:t>
            </a:r>
            <a:r>
              <a:rPr lang="en-US" sz="2800" dirty="0">
                <a:ln w="3175">
                  <a:noFill/>
                </a:ln>
                <a:solidFill>
                  <a:schemeClr val="bg1"/>
                </a:solidFill>
                <a:latin typeface="Monotype Corsiva" panose="03010101010201010101" pitchFamily="66" charset="0"/>
              </a:rPr>
              <a:t>, these things write I unto you, </a:t>
            </a:r>
          </a:p>
          <a:p>
            <a:r>
              <a:rPr lang="en-US" sz="2800" dirty="0">
                <a:ln w="3175">
                  <a:noFill/>
                </a:ln>
                <a:solidFill>
                  <a:schemeClr val="bg1"/>
                </a:solidFill>
                <a:latin typeface="Monotype Corsiva" panose="03010101010201010101" pitchFamily="66" charset="0"/>
              </a:rPr>
              <a:t>that ye sin not.  And if any man sin, we have an advocate </a:t>
            </a:r>
          </a:p>
          <a:p>
            <a:r>
              <a:rPr lang="en-US" sz="2400" dirty="0">
                <a:ln w="3175">
                  <a:noFill/>
                </a:ln>
                <a:solidFill>
                  <a:schemeClr val="bg2">
                    <a:lumMod val="75000"/>
                  </a:schemeClr>
                </a:solidFill>
                <a:latin typeface="+mj-lt"/>
              </a:rPr>
              <a:t>                        [Strong’s G3875, </a:t>
            </a:r>
            <a:r>
              <a:rPr lang="en-US" sz="2400" dirty="0" err="1">
                <a:ln w="3175">
                  <a:noFill/>
                </a:ln>
                <a:solidFill>
                  <a:schemeClr val="bg2">
                    <a:lumMod val="75000"/>
                  </a:schemeClr>
                </a:solidFill>
                <a:latin typeface="+mj-lt"/>
              </a:rPr>
              <a:t>paraklētos</a:t>
            </a:r>
            <a:r>
              <a:rPr lang="en-US" sz="2400" dirty="0">
                <a:ln w="3175">
                  <a:noFill/>
                </a:ln>
                <a:solidFill>
                  <a:schemeClr val="bg2">
                    <a:lumMod val="75000"/>
                  </a:schemeClr>
                </a:solidFill>
                <a:latin typeface="+mj-lt"/>
              </a:rPr>
              <a:t>] </a:t>
            </a:r>
            <a:r>
              <a:rPr lang="en-US" sz="2800" dirty="0">
                <a:ln w="3175">
                  <a:noFill/>
                </a:ln>
                <a:solidFill>
                  <a:schemeClr val="bg1"/>
                </a:solidFill>
                <a:latin typeface="Monotype Corsiva" panose="03010101010201010101" pitchFamily="66" charset="0"/>
              </a:rPr>
              <a:t>with the Father, </a:t>
            </a:r>
          </a:p>
          <a:p>
            <a:r>
              <a:rPr lang="en-US" sz="2800" dirty="0">
                <a:ln w="3175">
                  <a:noFill/>
                </a:ln>
                <a:solidFill>
                  <a:schemeClr val="bg1"/>
                </a:solidFill>
                <a:latin typeface="Monotype Corsiva" panose="03010101010201010101" pitchFamily="66" charset="0"/>
              </a:rPr>
              <a:t>                      Jesus Christ the righteous: — 1 John 2:1 KJV</a:t>
            </a:r>
          </a:p>
        </p:txBody>
      </p:sp>
    </p:spTree>
    <p:extLst>
      <p:ext uri="{BB962C8B-B14F-4D97-AF65-F5344CB8AC3E}">
        <p14:creationId xmlns:p14="http://schemas.microsoft.com/office/powerpoint/2010/main" val="4161391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2396" y="2097248"/>
            <a:ext cx="10972800" cy="2677656"/>
          </a:xfrm>
          <a:prstGeom prst="rect">
            <a:avLst/>
          </a:prstGeom>
          <a:noFill/>
          <a:ln w="12700">
            <a:solidFill>
              <a:srgbClr val="3333FF"/>
            </a:solidFill>
          </a:ln>
        </p:spPr>
        <p:txBody>
          <a:bodyPr wrap="square" rtlCol="0">
            <a:spAutoFit/>
          </a:bodyPr>
          <a:lstStyle/>
          <a:p>
            <a:pPr algn="just"/>
            <a:r>
              <a:rPr lang="en-US" sz="2800" dirty="0">
                <a:solidFill>
                  <a:srgbClr val="3333FF"/>
                </a:solidFill>
                <a:latin typeface="Bookman Old Style" panose="02050604050505020204" pitchFamily="18" charset="0"/>
              </a:rPr>
              <a:t>It is not the Truth, but the spirit of the Truth, it is not the Word of God, although it is in harmony with the Word; it is not holiness, yet it is in full accord with holiness.  It is the spirit, the disposition, which is associated with a sound mind, with holiness, with Truth and with the Word of God. (R5227.11)</a:t>
            </a:r>
          </a:p>
        </p:txBody>
      </p:sp>
      <p:sp>
        <p:nvSpPr>
          <p:cNvPr id="3" name="Slide Number Placeholder 2">
            <a:extLst>
              <a:ext uri="{FF2B5EF4-FFF2-40B4-BE49-F238E27FC236}">
                <a16:creationId xmlns:a16="http://schemas.microsoft.com/office/drawing/2014/main" id="{A8566B24-F3CD-4BD6-BED5-9497C55C8150}"/>
              </a:ext>
            </a:extLst>
          </p:cNvPr>
          <p:cNvSpPr>
            <a:spLocks noGrp="1"/>
          </p:cNvSpPr>
          <p:nvPr>
            <p:ph type="sldNum" sz="quarter" idx="12"/>
          </p:nvPr>
        </p:nvSpPr>
        <p:spPr/>
        <p:txBody>
          <a:bodyPr/>
          <a:lstStyle/>
          <a:p>
            <a:fld id="{72B57753-A601-4921-9D09-E2F6564B46B2}" type="slidenum">
              <a:rPr lang="en-US" smtClean="0"/>
              <a:t>54</a:t>
            </a:fld>
            <a:endParaRPr lang="en-US" dirty="0"/>
          </a:p>
        </p:txBody>
      </p:sp>
    </p:spTree>
    <p:extLst>
      <p:ext uri="{BB962C8B-B14F-4D97-AF65-F5344CB8AC3E}">
        <p14:creationId xmlns:p14="http://schemas.microsoft.com/office/powerpoint/2010/main" val="1217256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Pouring milk png » PNG Image">
            <a:extLst>
              <a:ext uri="{FF2B5EF4-FFF2-40B4-BE49-F238E27FC236}">
                <a16:creationId xmlns:a16="http://schemas.microsoft.com/office/drawing/2014/main" id="{446873F8-1005-4A4B-900F-419D865BA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29" y="280919"/>
            <a:ext cx="3431860" cy="3431860"/>
          </a:xfrm>
          <a:prstGeom prst="rect">
            <a:avLst/>
          </a:prstGeom>
          <a:noFill/>
          <a:effectLst>
            <a:glow rad="635000">
              <a:schemeClr val="accent5">
                <a:satMod val="175000"/>
                <a:alpha val="0"/>
              </a:schemeClr>
            </a:glow>
            <a:softEdge rad="317500"/>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005797A-E8F9-4EEB-B65A-BE05A04213DF}"/>
              </a:ext>
            </a:extLst>
          </p:cNvPr>
          <p:cNvSpPr>
            <a:spLocks noGrp="1"/>
          </p:cNvSpPr>
          <p:nvPr>
            <p:ph type="sldNum" sz="quarter" idx="12"/>
          </p:nvPr>
        </p:nvSpPr>
        <p:spPr/>
        <p:txBody>
          <a:bodyPr/>
          <a:lstStyle/>
          <a:p>
            <a:fld id="{72B57753-A601-4921-9D09-E2F6564B46B2}" type="slidenum">
              <a:rPr lang="en-US" smtClean="0"/>
              <a:t>55</a:t>
            </a:fld>
            <a:endParaRPr lang="en-US" dirty="0"/>
          </a:p>
        </p:txBody>
      </p:sp>
      <p:sp>
        <p:nvSpPr>
          <p:cNvPr id="11" name="TextBox 10">
            <a:extLst>
              <a:ext uri="{FF2B5EF4-FFF2-40B4-BE49-F238E27FC236}">
                <a16:creationId xmlns:a16="http://schemas.microsoft.com/office/drawing/2014/main" id="{1182A193-BA71-4B10-9B9A-1CA59D7884F9}"/>
              </a:ext>
            </a:extLst>
          </p:cNvPr>
          <p:cNvSpPr txBox="1"/>
          <p:nvPr/>
        </p:nvSpPr>
        <p:spPr>
          <a:xfrm>
            <a:off x="3363310" y="1232749"/>
            <a:ext cx="8828690" cy="1384995"/>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As newborn babes, desire the sincere milk of the word,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that ye may grow thereby: — 1 Peter 2:2 KJV</a:t>
            </a:r>
          </a:p>
          <a:p>
            <a:pPr algn="ctr"/>
            <a:endParaRPr lang="en-US" sz="2800" dirty="0">
              <a:solidFill>
                <a:srgbClr val="3333FF"/>
              </a:solidFill>
              <a:latin typeface="Monotype Corsiva" panose="03010101010201010101" pitchFamily="66" charset="0"/>
            </a:endParaRPr>
          </a:p>
        </p:txBody>
      </p:sp>
    </p:spTree>
    <p:extLst>
      <p:ext uri="{BB962C8B-B14F-4D97-AF65-F5344CB8AC3E}">
        <p14:creationId xmlns:p14="http://schemas.microsoft.com/office/powerpoint/2010/main" val="2122806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Pouring milk png » PNG Image">
            <a:extLst>
              <a:ext uri="{FF2B5EF4-FFF2-40B4-BE49-F238E27FC236}">
                <a16:creationId xmlns:a16="http://schemas.microsoft.com/office/drawing/2014/main" id="{446873F8-1005-4A4B-900F-419D865BA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29" y="280919"/>
            <a:ext cx="3431860" cy="3431860"/>
          </a:xfrm>
          <a:prstGeom prst="rect">
            <a:avLst/>
          </a:prstGeom>
          <a:noFill/>
          <a:effectLst>
            <a:glow rad="635000">
              <a:schemeClr val="accent5">
                <a:satMod val="175000"/>
                <a:alpha val="0"/>
              </a:schemeClr>
            </a:glow>
            <a:softEdge rad="317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20785" y="3550281"/>
            <a:ext cx="7819022" cy="2246769"/>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For every one that </a:t>
            </a:r>
            <a:r>
              <a:rPr lang="en-US" sz="2800" dirty="0" err="1">
                <a:solidFill>
                  <a:srgbClr val="3333FF"/>
                </a:solidFill>
                <a:latin typeface="Monotype Corsiva" panose="03010101010201010101" pitchFamily="66" charset="0"/>
              </a:rPr>
              <a:t>useth</a:t>
            </a:r>
            <a:r>
              <a:rPr lang="en-US" sz="2800" dirty="0">
                <a:solidFill>
                  <a:srgbClr val="3333FF"/>
                </a:solidFill>
                <a:latin typeface="Monotype Corsiva" panose="03010101010201010101" pitchFamily="66" charset="0"/>
              </a:rPr>
              <a:t> milk is </a:t>
            </a:r>
            <a:r>
              <a:rPr lang="en-US" sz="2800" dirty="0" err="1">
                <a:solidFill>
                  <a:srgbClr val="3333FF"/>
                </a:solidFill>
                <a:latin typeface="Monotype Corsiva" panose="03010101010201010101" pitchFamily="66" charset="0"/>
              </a:rPr>
              <a:t>unskilful</a:t>
            </a:r>
            <a:r>
              <a:rPr lang="en-US" sz="2800" dirty="0">
                <a:solidFill>
                  <a:srgbClr val="3333FF"/>
                </a:solidFill>
                <a:latin typeface="Monotype Corsiva" panose="03010101010201010101" pitchFamily="66" charset="0"/>
              </a:rPr>
              <a:t> in the word of righteousness: for he is a babe. But strong meat </a:t>
            </a:r>
            <a:r>
              <a:rPr lang="en-US" sz="2800" dirty="0" err="1">
                <a:solidFill>
                  <a:srgbClr val="3333FF"/>
                </a:solidFill>
                <a:latin typeface="Monotype Corsiva" panose="03010101010201010101" pitchFamily="66" charset="0"/>
              </a:rPr>
              <a:t>belongeth</a:t>
            </a:r>
            <a:r>
              <a:rPr lang="en-US" sz="2800" dirty="0">
                <a:solidFill>
                  <a:srgbClr val="3333FF"/>
                </a:solidFill>
                <a:latin typeface="Monotype Corsiva" panose="03010101010201010101" pitchFamily="66" charset="0"/>
              </a:rPr>
              <a:t> to them that are of full age, even those who by reason of use have their senses exercised to discern both good and evil.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Hebrews 5:13-14 KJV</a:t>
            </a:r>
          </a:p>
        </p:txBody>
      </p:sp>
      <p:sp>
        <p:nvSpPr>
          <p:cNvPr id="3" name="Slide Number Placeholder 2">
            <a:extLst>
              <a:ext uri="{FF2B5EF4-FFF2-40B4-BE49-F238E27FC236}">
                <a16:creationId xmlns:a16="http://schemas.microsoft.com/office/drawing/2014/main" id="{C005797A-E8F9-4EEB-B65A-BE05A04213DF}"/>
              </a:ext>
            </a:extLst>
          </p:cNvPr>
          <p:cNvSpPr>
            <a:spLocks noGrp="1"/>
          </p:cNvSpPr>
          <p:nvPr>
            <p:ph type="sldNum" sz="quarter" idx="12"/>
          </p:nvPr>
        </p:nvSpPr>
        <p:spPr/>
        <p:txBody>
          <a:bodyPr/>
          <a:lstStyle/>
          <a:p>
            <a:fld id="{72B57753-A601-4921-9D09-E2F6564B46B2}" type="slidenum">
              <a:rPr lang="en-US" smtClean="0"/>
              <a:t>56</a:t>
            </a:fld>
            <a:endParaRPr lang="en-US" dirty="0"/>
          </a:p>
        </p:txBody>
      </p:sp>
      <p:sp>
        <p:nvSpPr>
          <p:cNvPr id="11" name="TextBox 10">
            <a:extLst>
              <a:ext uri="{FF2B5EF4-FFF2-40B4-BE49-F238E27FC236}">
                <a16:creationId xmlns:a16="http://schemas.microsoft.com/office/drawing/2014/main" id="{1182A193-BA71-4B10-9B9A-1CA59D7884F9}"/>
              </a:ext>
            </a:extLst>
          </p:cNvPr>
          <p:cNvSpPr txBox="1"/>
          <p:nvPr/>
        </p:nvSpPr>
        <p:spPr>
          <a:xfrm>
            <a:off x="3363310" y="1232749"/>
            <a:ext cx="8828690" cy="1384995"/>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As newborn babes, desire the sincere milk of the word,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that ye may grow thereby: — 1 Peter 2:2 KJV</a:t>
            </a:r>
          </a:p>
          <a:p>
            <a:pPr algn="ctr"/>
            <a:endParaRPr lang="en-US" sz="2800" dirty="0">
              <a:solidFill>
                <a:srgbClr val="3333FF"/>
              </a:solidFill>
              <a:latin typeface="Monotype Corsiva" panose="03010101010201010101" pitchFamily="66" charset="0"/>
            </a:endParaRPr>
          </a:p>
        </p:txBody>
      </p:sp>
      <p:pic>
        <p:nvPicPr>
          <p:cNvPr id="4108" name="Picture 12" descr="Beef Mini Roast with Chipotle Butter | Recipe | Simply Beef &amp; Lamb">
            <a:extLst>
              <a:ext uri="{FF2B5EF4-FFF2-40B4-BE49-F238E27FC236}">
                <a16:creationId xmlns:a16="http://schemas.microsoft.com/office/drawing/2014/main" id="{35A202DD-3DAF-4696-B45B-0A748F7C7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249" y="3097925"/>
            <a:ext cx="2959771" cy="3067399"/>
          </a:xfrm>
          <a:prstGeom prst="rect">
            <a:avLst/>
          </a:prstGeom>
          <a:noFill/>
          <a:effectLst>
            <a:glow rad="101600">
              <a:schemeClr val="accent5">
                <a:satMod val="175000"/>
                <a:alpha val="0"/>
              </a:schemeClr>
            </a:glow>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610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untain Steps | I wondered who built these steps in the Nat… | Flickr">
            <a:extLst>
              <a:ext uri="{FF2B5EF4-FFF2-40B4-BE49-F238E27FC236}">
                <a16:creationId xmlns:a16="http://schemas.microsoft.com/office/drawing/2014/main" id="{DCB09421-DA1C-4167-828B-281ED44AE769}"/>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20785" y="864934"/>
            <a:ext cx="10956022" cy="954107"/>
          </a:xfrm>
          <a:prstGeom prst="rect">
            <a:avLst/>
          </a:prstGeom>
          <a:solidFill>
            <a:schemeClr val="accent5">
              <a:alpha val="44000"/>
            </a:schemeClr>
          </a:solidFill>
          <a:effectLst>
            <a:softEdge rad="127000"/>
          </a:effectLst>
        </p:spPr>
        <p:txBody>
          <a:bodyPr wrap="square" rtlCol="0">
            <a:spAutoFit/>
          </a:bodyPr>
          <a:lstStyle/>
          <a:p>
            <a:pPr algn="ctr"/>
            <a:r>
              <a:rPr lang="en-US" sz="2800" b="1" dirty="0">
                <a:solidFill>
                  <a:schemeClr val="bg1"/>
                </a:solidFill>
                <a:latin typeface="Monotype Corsiva" panose="03010101010201010101" pitchFamily="66" charset="0"/>
              </a:rPr>
              <a:t>But grow in grace, and in the knowledge of our Lord and </a:t>
            </a:r>
            <a:r>
              <a:rPr lang="en-US" sz="2800" b="1" dirty="0" err="1">
                <a:solidFill>
                  <a:schemeClr val="bg1"/>
                </a:solidFill>
                <a:latin typeface="Monotype Corsiva" panose="03010101010201010101" pitchFamily="66" charset="0"/>
              </a:rPr>
              <a:t>Saviour</a:t>
            </a:r>
            <a:r>
              <a:rPr lang="en-US" sz="2800" b="1" dirty="0">
                <a:solidFill>
                  <a:schemeClr val="bg1"/>
                </a:solidFill>
                <a:latin typeface="Monotype Corsiva" panose="03010101010201010101" pitchFamily="66" charset="0"/>
              </a:rPr>
              <a:t> Jesus Christ. To him be glory both now and for ever. Amen. — 2 Peter 3:18 KJV </a:t>
            </a:r>
          </a:p>
        </p:txBody>
      </p:sp>
      <p:sp>
        <p:nvSpPr>
          <p:cNvPr id="3" name="Slide Number Placeholder 2">
            <a:extLst>
              <a:ext uri="{FF2B5EF4-FFF2-40B4-BE49-F238E27FC236}">
                <a16:creationId xmlns:a16="http://schemas.microsoft.com/office/drawing/2014/main" id="{C005797A-E8F9-4EEB-B65A-BE05A04213DF}"/>
              </a:ext>
            </a:extLst>
          </p:cNvPr>
          <p:cNvSpPr>
            <a:spLocks noGrp="1"/>
          </p:cNvSpPr>
          <p:nvPr>
            <p:ph type="sldNum" sz="quarter" idx="12"/>
          </p:nvPr>
        </p:nvSpPr>
        <p:spPr/>
        <p:txBody>
          <a:bodyPr/>
          <a:lstStyle/>
          <a:p>
            <a:fld id="{72B57753-A601-4921-9D09-E2F6564B46B2}" type="slidenum">
              <a:rPr lang="en-US" smtClean="0"/>
              <a:t>57</a:t>
            </a:fld>
            <a:endParaRPr lang="en-US" dirty="0"/>
          </a:p>
        </p:txBody>
      </p:sp>
    </p:spTree>
    <p:extLst>
      <p:ext uri="{BB962C8B-B14F-4D97-AF65-F5344CB8AC3E}">
        <p14:creationId xmlns:p14="http://schemas.microsoft.com/office/powerpoint/2010/main" val="13946463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untain Steps | I wondered who built these steps in the Nat… | Flickr">
            <a:extLst>
              <a:ext uri="{FF2B5EF4-FFF2-40B4-BE49-F238E27FC236}">
                <a16:creationId xmlns:a16="http://schemas.microsoft.com/office/drawing/2014/main" id="{DCB09421-DA1C-4167-828B-281ED44AE769}"/>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20785" y="864934"/>
            <a:ext cx="10956022" cy="954107"/>
          </a:xfrm>
          <a:prstGeom prst="rect">
            <a:avLst/>
          </a:prstGeom>
          <a:solidFill>
            <a:schemeClr val="accent5">
              <a:alpha val="44000"/>
            </a:schemeClr>
          </a:solidFill>
          <a:effectLst>
            <a:softEdge rad="127000"/>
          </a:effectLst>
        </p:spPr>
        <p:txBody>
          <a:bodyPr wrap="square" rtlCol="0">
            <a:spAutoFit/>
          </a:bodyPr>
          <a:lstStyle/>
          <a:p>
            <a:pPr algn="ctr"/>
            <a:r>
              <a:rPr lang="en-US" sz="2800" b="1" dirty="0">
                <a:solidFill>
                  <a:schemeClr val="bg1"/>
                </a:solidFill>
                <a:latin typeface="Monotype Corsiva" panose="03010101010201010101" pitchFamily="66" charset="0"/>
              </a:rPr>
              <a:t>But grow in grace, and in the knowledge of our Lord and </a:t>
            </a:r>
            <a:r>
              <a:rPr lang="en-US" sz="2800" b="1" dirty="0" err="1">
                <a:solidFill>
                  <a:schemeClr val="bg1"/>
                </a:solidFill>
                <a:latin typeface="Monotype Corsiva" panose="03010101010201010101" pitchFamily="66" charset="0"/>
              </a:rPr>
              <a:t>Saviour</a:t>
            </a:r>
            <a:r>
              <a:rPr lang="en-US" sz="2800" b="1" dirty="0">
                <a:solidFill>
                  <a:schemeClr val="bg1"/>
                </a:solidFill>
                <a:latin typeface="Monotype Corsiva" panose="03010101010201010101" pitchFamily="66" charset="0"/>
              </a:rPr>
              <a:t> Jesus Christ. To him be glory both now and for ever. Amen. — 2 Peter 3:18 KJV </a:t>
            </a:r>
          </a:p>
        </p:txBody>
      </p:sp>
      <p:sp>
        <p:nvSpPr>
          <p:cNvPr id="3" name="Slide Number Placeholder 2">
            <a:extLst>
              <a:ext uri="{FF2B5EF4-FFF2-40B4-BE49-F238E27FC236}">
                <a16:creationId xmlns:a16="http://schemas.microsoft.com/office/drawing/2014/main" id="{C005797A-E8F9-4EEB-B65A-BE05A04213DF}"/>
              </a:ext>
            </a:extLst>
          </p:cNvPr>
          <p:cNvSpPr>
            <a:spLocks noGrp="1"/>
          </p:cNvSpPr>
          <p:nvPr>
            <p:ph type="sldNum" sz="quarter" idx="12"/>
          </p:nvPr>
        </p:nvSpPr>
        <p:spPr/>
        <p:txBody>
          <a:bodyPr/>
          <a:lstStyle/>
          <a:p>
            <a:fld id="{72B57753-A601-4921-9D09-E2F6564B46B2}" type="slidenum">
              <a:rPr lang="en-US" smtClean="0"/>
              <a:t>58</a:t>
            </a:fld>
            <a:endParaRPr lang="en-US" dirty="0"/>
          </a:p>
        </p:txBody>
      </p:sp>
      <p:sp>
        <p:nvSpPr>
          <p:cNvPr id="6" name="TextBox 5">
            <a:extLst>
              <a:ext uri="{FF2B5EF4-FFF2-40B4-BE49-F238E27FC236}">
                <a16:creationId xmlns:a16="http://schemas.microsoft.com/office/drawing/2014/main" id="{E0644B6B-2EB8-4DA8-8139-9233D9CCBFA9}"/>
              </a:ext>
            </a:extLst>
          </p:cNvPr>
          <p:cNvSpPr txBox="1"/>
          <p:nvPr/>
        </p:nvSpPr>
        <p:spPr>
          <a:xfrm>
            <a:off x="626045" y="4906148"/>
            <a:ext cx="10956022" cy="954107"/>
          </a:xfrm>
          <a:prstGeom prst="rect">
            <a:avLst/>
          </a:prstGeom>
          <a:solidFill>
            <a:schemeClr val="accent5">
              <a:alpha val="44000"/>
            </a:schemeClr>
          </a:solidFill>
          <a:effectLst>
            <a:softEdge rad="127000"/>
          </a:effectLst>
        </p:spPr>
        <p:txBody>
          <a:bodyPr wrap="square" rtlCol="0">
            <a:spAutoFit/>
          </a:bodyPr>
          <a:lstStyle/>
          <a:p>
            <a:pPr algn="ctr"/>
            <a:r>
              <a:rPr lang="en-US" sz="2800" b="1" dirty="0">
                <a:solidFill>
                  <a:schemeClr val="bg1"/>
                </a:solidFill>
                <a:latin typeface="Monotype Corsiva" panose="03010101010201010101" pitchFamily="66" charset="0"/>
              </a:rPr>
              <a:t>But whoever keeps His word, truly the love of God is perfected in him. By this we know that we are in Him.  </a:t>
            </a:r>
            <a:r>
              <a:rPr lang="en-US" sz="2800" b="1">
                <a:solidFill>
                  <a:schemeClr val="bg1"/>
                </a:solidFill>
                <a:latin typeface="Monotype Corsiva" panose="03010101010201010101" pitchFamily="66" charset="0"/>
              </a:rPr>
              <a:t>— 1 John 2:5 EMTV</a:t>
            </a:r>
            <a:endParaRPr lang="en-US" sz="2800" b="1" dirty="0">
              <a:solidFill>
                <a:schemeClr val="bg1"/>
              </a:solidFill>
              <a:latin typeface="Monotype Corsiva" panose="03010101010201010101" pitchFamily="66" charset="0"/>
            </a:endParaRPr>
          </a:p>
        </p:txBody>
      </p:sp>
    </p:spTree>
    <p:extLst>
      <p:ext uri="{BB962C8B-B14F-4D97-AF65-F5344CB8AC3E}">
        <p14:creationId xmlns:p14="http://schemas.microsoft.com/office/powerpoint/2010/main" val="809704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2516698"/>
            <a:ext cx="6853806" cy="1815882"/>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We know that whosoever is born of God </a:t>
            </a:r>
            <a:r>
              <a:rPr lang="en-US" sz="2800" dirty="0" err="1">
                <a:solidFill>
                  <a:srgbClr val="3333FF"/>
                </a:solidFill>
                <a:latin typeface="Monotype Corsiva" panose="03010101010201010101" pitchFamily="66" charset="0"/>
              </a:rPr>
              <a:t>sinneth</a:t>
            </a:r>
            <a:r>
              <a:rPr lang="en-US" sz="2800" dirty="0">
                <a:solidFill>
                  <a:srgbClr val="3333FF"/>
                </a:solidFill>
                <a:latin typeface="Monotype Corsiva" panose="03010101010201010101" pitchFamily="66" charset="0"/>
              </a:rPr>
              <a:t> not; but he that is begotten of God </a:t>
            </a:r>
            <a:r>
              <a:rPr lang="en-US" sz="2800" dirty="0" err="1">
                <a:solidFill>
                  <a:srgbClr val="3333FF"/>
                </a:solidFill>
                <a:latin typeface="Monotype Corsiva" panose="03010101010201010101" pitchFamily="66" charset="0"/>
              </a:rPr>
              <a:t>keepeth</a:t>
            </a:r>
            <a:r>
              <a:rPr lang="en-US" sz="2800" dirty="0">
                <a:solidFill>
                  <a:srgbClr val="3333FF"/>
                </a:solidFill>
                <a:latin typeface="Monotype Corsiva" panose="03010101010201010101" pitchFamily="66" charset="0"/>
              </a:rPr>
              <a:t> himself, and that wicked one </a:t>
            </a:r>
            <a:r>
              <a:rPr lang="en-US" sz="2800" dirty="0" err="1">
                <a:solidFill>
                  <a:srgbClr val="3333FF"/>
                </a:solidFill>
                <a:latin typeface="Monotype Corsiva" panose="03010101010201010101" pitchFamily="66" charset="0"/>
              </a:rPr>
              <a:t>toucheth</a:t>
            </a:r>
            <a:r>
              <a:rPr lang="en-US" sz="2800" dirty="0">
                <a:solidFill>
                  <a:srgbClr val="3333FF"/>
                </a:solidFill>
                <a:latin typeface="Monotype Corsiva" panose="03010101010201010101" pitchFamily="66" charset="0"/>
              </a:rPr>
              <a:t> him not. — 1 John 5:18 KJV </a:t>
            </a:r>
          </a:p>
        </p:txBody>
      </p:sp>
      <p:sp>
        <p:nvSpPr>
          <p:cNvPr id="3" name="Slide Number Placeholder 2">
            <a:extLst>
              <a:ext uri="{FF2B5EF4-FFF2-40B4-BE49-F238E27FC236}">
                <a16:creationId xmlns:a16="http://schemas.microsoft.com/office/drawing/2014/main" id="{2A997362-53EE-4451-94CF-5FC6E4D5588D}"/>
              </a:ext>
            </a:extLst>
          </p:cNvPr>
          <p:cNvSpPr>
            <a:spLocks noGrp="1"/>
          </p:cNvSpPr>
          <p:nvPr>
            <p:ph type="sldNum" sz="quarter" idx="12"/>
          </p:nvPr>
        </p:nvSpPr>
        <p:spPr/>
        <p:txBody>
          <a:bodyPr/>
          <a:lstStyle/>
          <a:p>
            <a:fld id="{72B57753-A601-4921-9D09-E2F6564B46B2}" type="slidenum">
              <a:rPr lang="en-US" smtClean="0"/>
              <a:t>59</a:t>
            </a:fld>
            <a:endParaRPr lang="en-US" dirty="0"/>
          </a:p>
        </p:txBody>
      </p:sp>
      <p:pic>
        <p:nvPicPr>
          <p:cNvPr id="2050" name="Picture 2" descr="What Is The Armor Of God? | Encouragements Through The Word">
            <a:extLst>
              <a:ext uri="{FF2B5EF4-FFF2-40B4-BE49-F238E27FC236}">
                <a16:creationId xmlns:a16="http://schemas.microsoft.com/office/drawing/2014/main" id="{70D06007-07A8-4297-9370-78A1CDF4BBFB}"/>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3575" t="3425" r="3084" b="6299"/>
          <a:stretch/>
        </p:blipFill>
        <p:spPr bwMode="auto">
          <a:xfrm>
            <a:off x="7794665" y="693781"/>
            <a:ext cx="377655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97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2396" y="1937857"/>
            <a:ext cx="10972800" cy="2677656"/>
          </a:xfrm>
          <a:prstGeom prst="rect">
            <a:avLst/>
          </a:prstGeom>
          <a:noFill/>
          <a:ln w="12700">
            <a:solidFill>
              <a:srgbClr val="3333FF"/>
            </a:solidFill>
          </a:ln>
        </p:spPr>
        <p:txBody>
          <a:bodyPr wrap="square" rtlCol="0">
            <a:spAutoFit/>
          </a:bodyPr>
          <a:lstStyle/>
          <a:p>
            <a:pPr algn="just"/>
            <a:r>
              <a:rPr lang="en-US" sz="2800" u="sng" dirty="0">
                <a:solidFill>
                  <a:srgbClr val="3333FF"/>
                </a:solidFill>
                <a:latin typeface="Bookman Old Style" panose="02050604050505020204" pitchFamily="18" charset="0"/>
              </a:rPr>
              <a:t>The Scriptures recognize man as composed of two elements, body and spirit.  These two produce soul, sentient being, intelligence, the man himself, the being, or soul</a:t>
            </a:r>
            <a:r>
              <a:rPr lang="en-US" sz="2800" dirty="0">
                <a:solidFill>
                  <a:srgbClr val="3333FF"/>
                </a:solidFill>
                <a:latin typeface="Bookman Old Style" panose="02050604050505020204" pitchFamily="18" charset="0"/>
              </a:rPr>
              <a:t>.  The term “body” applies merely to the physical organism.  It neither relates to the life which animates it, nor to the sentient being which is the result of animation. … (E308.1)  </a:t>
            </a:r>
          </a:p>
        </p:txBody>
      </p:sp>
      <p:sp>
        <p:nvSpPr>
          <p:cNvPr id="3" name="Slide Number Placeholder 2">
            <a:extLst>
              <a:ext uri="{FF2B5EF4-FFF2-40B4-BE49-F238E27FC236}">
                <a16:creationId xmlns:a16="http://schemas.microsoft.com/office/drawing/2014/main" id="{618A6E1C-BBF9-4DE6-9BC3-32DBF44DE135}"/>
              </a:ext>
            </a:extLst>
          </p:cNvPr>
          <p:cNvSpPr>
            <a:spLocks noGrp="1"/>
          </p:cNvSpPr>
          <p:nvPr>
            <p:ph type="sldNum" sz="quarter" idx="12"/>
          </p:nvPr>
        </p:nvSpPr>
        <p:spPr/>
        <p:txBody>
          <a:bodyPr/>
          <a:lstStyle/>
          <a:p>
            <a:fld id="{72B57753-A601-4921-9D09-E2F6564B46B2}" type="slidenum">
              <a:rPr lang="en-US" smtClean="0"/>
              <a:t>6</a:t>
            </a:fld>
            <a:endParaRPr lang="en-US" dirty="0"/>
          </a:p>
        </p:txBody>
      </p:sp>
    </p:spTree>
    <p:extLst>
      <p:ext uri="{BB962C8B-B14F-4D97-AF65-F5344CB8AC3E}">
        <p14:creationId xmlns:p14="http://schemas.microsoft.com/office/powerpoint/2010/main" val="720847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parate yourself from the crowd. — Recharged Education™">
            <a:extLst>
              <a:ext uri="{FF2B5EF4-FFF2-40B4-BE49-F238E27FC236}">
                <a16:creationId xmlns:a16="http://schemas.microsoft.com/office/drawing/2014/main" id="{1A974DFE-C150-49F4-8A31-1B93E916E8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42" b="3139"/>
          <a:stretch/>
        </p:blipFill>
        <p:spPr bwMode="auto">
          <a:xfrm>
            <a:off x="0" y="25346"/>
            <a:ext cx="12192000" cy="68326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484152" y="911700"/>
            <a:ext cx="5475215" cy="1815882"/>
          </a:xfrm>
          <a:prstGeom prst="rect">
            <a:avLst/>
          </a:prstGeom>
          <a:noFill/>
        </p:spPr>
        <p:txBody>
          <a:bodyPr wrap="square" rtlCol="0">
            <a:spAutoFit/>
          </a:bodyPr>
          <a:lstStyle/>
          <a:p>
            <a:pPr algn="ctr"/>
            <a:r>
              <a:rPr lang="en-US" sz="2800" dirty="0">
                <a:latin typeface="Monotype Corsiva" panose="03010101010201010101" pitchFamily="66" charset="0"/>
              </a:rPr>
              <a:t>Wherefore come out from among them, and be ye separate, saith the Lord, and touch not the unclean thing; and I will receive you, — 2 Corinthians 6:17 KJV </a:t>
            </a:r>
          </a:p>
        </p:txBody>
      </p:sp>
      <p:sp>
        <p:nvSpPr>
          <p:cNvPr id="3" name="Slide Number Placeholder 2">
            <a:extLst>
              <a:ext uri="{FF2B5EF4-FFF2-40B4-BE49-F238E27FC236}">
                <a16:creationId xmlns:a16="http://schemas.microsoft.com/office/drawing/2014/main" id="{5B653904-FD2D-41EF-9AB9-3CEF85705686}"/>
              </a:ext>
            </a:extLst>
          </p:cNvPr>
          <p:cNvSpPr>
            <a:spLocks noGrp="1"/>
          </p:cNvSpPr>
          <p:nvPr>
            <p:ph type="sldNum" sz="quarter" idx="12"/>
          </p:nvPr>
        </p:nvSpPr>
        <p:spPr/>
        <p:txBody>
          <a:bodyPr/>
          <a:lstStyle/>
          <a:p>
            <a:fld id="{72B57753-A601-4921-9D09-E2F6564B46B2}" type="slidenum">
              <a:rPr lang="en-US" smtClean="0"/>
              <a:t>60</a:t>
            </a:fld>
            <a:endParaRPr lang="en-US" dirty="0"/>
          </a:p>
        </p:txBody>
      </p:sp>
    </p:spTree>
    <p:extLst>
      <p:ext uri="{BB962C8B-B14F-4D97-AF65-F5344CB8AC3E}">
        <p14:creationId xmlns:p14="http://schemas.microsoft.com/office/powerpoint/2010/main" val="1985207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parate yourself from the crowd. — Recharged Education™">
            <a:extLst>
              <a:ext uri="{FF2B5EF4-FFF2-40B4-BE49-F238E27FC236}">
                <a16:creationId xmlns:a16="http://schemas.microsoft.com/office/drawing/2014/main" id="{1A974DFE-C150-49F4-8A31-1B93E916E8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42" b="3139"/>
          <a:stretch/>
        </p:blipFill>
        <p:spPr bwMode="auto">
          <a:xfrm>
            <a:off x="0" y="25346"/>
            <a:ext cx="12192000" cy="68326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484152" y="911700"/>
            <a:ext cx="5475215" cy="1815882"/>
          </a:xfrm>
          <a:prstGeom prst="rect">
            <a:avLst/>
          </a:prstGeom>
          <a:noFill/>
        </p:spPr>
        <p:txBody>
          <a:bodyPr wrap="square" rtlCol="0">
            <a:spAutoFit/>
          </a:bodyPr>
          <a:lstStyle/>
          <a:p>
            <a:pPr algn="ctr"/>
            <a:r>
              <a:rPr lang="en-US" sz="2800" dirty="0">
                <a:latin typeface="Monotype Corsiva" panose="03010101010201010101" pitchFamily="66" charset="0"/>
              </a:rPr>
              <a:t>Wherefore come out from among them, and be ye separate, saith the Lord, and touch not the unclean thing; and I will receive you, — 2 Corinthians 6:17 KJV </a:t>
            </a:r>
          </a:p>
        </p:txBody>
      </p:sp>
      <p:sp>
        <p:nvSpPr>
          <p:cNvPr id="3" name="Slide Number Placeholder 2">
            <a:extLst>
              <a:ext uri="{FF2B5EF4-FFF2-40B4-BE49-F238E27FC236}">
                <a16:creationId xmlns:a16="http://schemas.microsoft.com/office/drawing/2014/main" id="{5B653904-FD2D-41EF-9AB9-3CEF85705686}"/>
              </a:ext>
            </a:extLst>
          </p:cNvPr>
          <p:cNvSpPr>
            <a:spLocks noGrp="1"/>
          </p:cNvSpPr>
          <p:nvPr>
            <p:ph type="sldNum" sz="quarter" idx="12"/>
          </p:nvPr>
        </p:nvSpPr>
        <p:spPr/>
        <p:txBody>
          <a:bodyPr/>
          <a:lstStyle/>
          <a:p>
            <a:fld id="{72B57753-A601-4921-9D09-E2F6564B46B2}" type="slidenum">
              <a:rPr lang="en-US" smtClean="0"/>
              <a:t>61</a:t>
            </a:fld>
            <a:endParaRPr lang="en-US" dirty="0"/>
          </a:p>
        </p:txBody>
      </p:sp>
      <p:sp>
        <p:nvSpPr>
          <p:cNvPr id="5" name="TextBox 4">
            <a:extLst>
              <a:ext uri="{FF2B5EF4-FFF2-40B4-BE49-F238E27FC236}">
                <a16:creationId xmlns:a16="http://schemas.microsoft.com/office/drawing/2014/main" id="{200B27A4-A1F0-42F6-BEA1-D18CF0300282}"/>
              </a:ext>
            </a:extLst>
          </p:cNvPr>
          <p:cNvSpPr txBox="1"/>
          <p:nvPr/>
        </p:nvSpPr>
        <p:spPr>
          <a:xfrm>
            <a:off x="5678889" y="3335391"/>
            <a:ext cx="5475215" cy="2246769"/>
          </a:xfrm>
          <a:prstGeom prst="rect">
            <a:avLst/>
          </a:prstGeom>
          <a:noFill/>
        </p:spPr>
        <p:txBody>
          <a:bodyPr wrap="square" rtlCol="0">
            <a:spAutoFit/>
          </a:bodyPr>
          <a:lstStyle/>
          <a:p>
            <a:pPr algn="ctr"/>
            <a:r>
              <a:rPr lang="en-US" sz="2800" dirty="0">
                <a:solidFill>
                  <a:schemeClr val="bg1"/>
                </a:solidFill>
                <a:latin typeface="Monotype Corsiva" panose="03010101010201010101" pitchFamily="66" charset="0"/>
              </a:rPr>
              <a:t>If ye were of the world, the world would love his own: but because ye are not of the world, but I have chosen you out of the world, therefore the world hateth you. </a:t>
            </a:r>
            <a:br>
              <a:rPr lang="en-US" sz="2800" dirty="0">
                <a:solidFill>
                  <a:schemeClr val="bg1"/>
                </a:solidFill>
                <a:latin typeface="Monotype Corsiva" panose="03010101010201010101" pitchFamily="66" charset="0"/>
              </a:rPr>
            </a:br>
            <a:r>
              <a:rPr lang="en-US" sz="2800" dirty="0">
                <a:solidFill>
                  <a:schemeClr val="bg1"/>
                </a:solidFill>
                <a:latin typeface="Monotype Corsiva" panose="03010101010201010101" pitchFamily="66" charset="0"/>
              </a:rPr>
              <a:t>— John 15:19</a:t>
            </a:r>
          </a:p>
        </p:txBody>
      </p:sp>
    </p:spTree>
    <p:extLst>
      <p:ext uri="{BB962C8B-B14F-4D97-AF65-F5344CB8AC3E}">
        <p14:creationId xmlns:p14="http://schemas.microsoft.com/office/powerpoint/2010/main" val="1387552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uffering for the Sake of Christ | Midnight Call">
            <a:extLst>
              <a:ext uri="{FF2B5EF4-FFF2-40B4-BE49-F238E27FC236}">
                <a16:creationId xmlns:a16="http://schemas.microsoft.com/office/drawing/2014/main" id="{E36A2F65-83A3-4212-90DD-E99BD4898B32}"/>
              </a:ext>
            </a:extLst>
          </p:cNvPr>
          <p:cNvPicPr>
            <a:picLocks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4358" r="19137"/>
          <a:stretch/>
        </p:blipFill>
        <p:spPr bwMode="auto">
          <a:xfrm>
            <a:off x="7926248" y="1146174"/>
            <a:ext cx="3657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2298" y="1022268"/>
            <a:ext cx="6862294" cy="1815882"/>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Yea, and all that will live godly in Christ Jesus shall suffer persecution. — 2 Timothy 3:12 KJV </a:t>
            </a: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p:txBody>
      </p:sp>
      <p:sp>
        <p:nvSpPr>
          <p:cNvPr id="3" name="Slide Number Placeholder 2">
            <a:extLst>
              <a:ext uri="{FF2B5EF4-FFF2-40B4-BE49-F238E27FC236}">
                <a16:creationId xmlns:a16="http://schemas.microsoft.com/office/drawing/2014/main" id="{77CBD13B-0A74-468A-A43C-53472364AB04}"/>
              </a:ext>
            </a:extLst>
          </p:cNvPr>
          <p:cNvSpPr>
            <a:spLocks noGrp="1"/>
          </p:cNvSpPr>
          <p:nvPr>
            <p:ph type="sldNum" sz="quarter" idx="12"/>
          </p:nvPr>
        </p:nvSpPr>
        <p:spPr/>
        <p:txBody>
          <a:bodyPr/>
          <a:lstStyle/>
          <a:p>
            <a:fld id="{72B57753-A601-4921-9D09-E2F6564B46B2}" type="slidenum">
              <a:rPr lang="en-US" smtClean="0"/>
              <a:t>62</a:t>
            </a:fld>
            <a:endParaRPr lang="en-US" dirty="0"/>
          </a:p>
        </p:txBody>
      </p:sp>
    </p:spTree>
    <p:extLst>
      <p:ext uri="{BB962C8B-B14F-4D97-AF65-F5344CB8AC3E}">
        <p14:creationId xmlns:p14="http://schemas.microsoft.com/office/powerpoint/2010/main" val="318843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uffering for the Sake of Christ | Midnight Call">
            <a:extLst>
              <a:ext uri="{FF2B5EF4-FFF2-40B4-BE49-F238E27FC236}">
                <a16:creationId xmlns:a16="http://schemas.microsoft.com/office/drawing/2014/main" id="{E36A2F65-83A3-4212-90DD-E99BD4898B32}"/>
              </a:ext>
            </a:extLst>
          </p:cNvPr>
          <p:cNvPicPr>
            <a:picLocks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4358" r="19137"/>
          <a:stretch/>
        </p:blipFill>
        <p:spPr bwMode="auto">
          <a:xfrm>
            <a:off x="7926248" y="1146174"/>
            <a:ext cx="3657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2298" y="1022268"/>
            <a:ext cx="6862294" cy="3539430"/>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Yea, and all that will live godly in Christ Jesus shall suffer persecution. — 2 Timothy 3:12 KJV </a:t>
            </a:r>
          </a:p>
          <a:p>
            <a:pPr algn="ctr"/>
            <a:endParaRPr lang="en-US" sz="2800" dirty="0">
              <a:solidFill>
                <a:srgbClr val="3333FF"/>
              </a:solidFill>
              <a:latin typeface="Monotype Corsiva" panose="03010101010201010101" pitchFamily="66" charset="0"/>
            </a:endParaRPr>
          </a:p>
          <a:p>
            <a:pPr algn="ctr"/>
            <a:r>
              <a:rPr lang="en-US" sz="2800" dirty="0">
                <a:solidFill>
                  <a:srgbClr val="3333FF"/>
                </a:solidFill>
                <a:latin typeface="Monotype Corsiva" panose="03010101010201010101" pitchFamily="66" charset="0"/>
              </a:rPr>
              <a:t>If ye be reproached for the name of Christ, happy are ye; for the spirit of glory and of God resteth upon you: on their part he is evil spoken of, but on your part he is glorified. — 1 Peter 4:14 KJV </a:t>
            </a:r>
          </a:p>
          <a:p>
            <a:pPr algn="ctr"/>
            <a:endParaRPr lang="en-US" sz="2800" dirty="0">
              <a:solidFill>
                <a:srgbClr val="3333FF"/>
              </a:solidFill>
              <a:latin typeface="Monotype Corsiva" panose="03010101010201010101" pitchFamily="66" charset="0"/>
            </a:endParaRPr>
          </a:p>
        </p:txBody>
      </p:sp>
      <p:sp>
        <p:nvSpPr>
          <p:cNvPr id="3" name="Slide Number Placeholder 2">
            <a:extLst>
              <a:ext uri="{FF2B5EF4-FFF2-40B4-BE49-F238E27FC236}">
                <a16:creationId xmlns:a16="http://schemas.microsoft.com/office/drawing/2014/main" id="{77CBD13B-0A74-468A-A43C-53472364AB04}"/>
              </a:ext>
            </a:extLst>
          </p:cNvPr>
          <p:cNvSpPr>
            <a:spLocks noGrp="1"/>
          </p:cNvSpPr>
          <p:nvPr>
            <p:ph type="sldNum" sz="quarter" idx="12"/>
          </p:nvPr>
        </p:nvSpPr>
        <p:spPr/>
        <p:txBody>
          <a:bodyPr/>
          <a:lstStyle/>
          <a:p>
            <a:fld id="{72B57753-A601-4921-9D09-E2F6564B46B2}" type="slidenum">
              <a:rPr lang="en-US" smtClean="0"/>
              <a:t>63</a:t>
            </a:fld>
            <a:endParaRPr lang="en-US" dirty="0"/>
          </a:p>
        </p:txBody>
      </p:sp>
    </p:spTree>
    <p:extLst>
      <p:ext uri="{BB962C8B-B14F-4D97-AF65-F5344CB8AC3E}">
        <p14:creationId xmlns:p14="http://schemas.microsoft.com/office/powerpoint/2010/main" val="2686635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uffering for the Sake of Christ | Midnight Call">
            <a:extLst>
              <a:ext uri="{FF2B5EF4-FFF2-40B4-BE49-F238E27FC236}">
                <a16:creationId xmlns:a16="http://schemas.microsoft.com/office/drawing/2014/main" id="{E36A2F65-83A3-4212-90DD-E99BD4898B32}"/>
              </a:ext>
            </a:extLst>
          </p:cNvPr>
          <p:cNvPicPr>
            <a:picLocks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4358" r="19137"/>
          <a:stretch/>
        </p:blipFill>
        <p:spPr bwMode="auto">
          <a:xfrm>
            <a:off x="7926248" y="1146174"/>
            <a:ext cx="3657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2298" y="1022268"/>
            <a:ext cx="6862294" cy="4832092"/>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Yea, and all that will live godly in Christ Jesus shall suffer persecution. — 2 Timothy 3:12 KJV </a:t>
            </a:r>
          </a:p>
          <a:p>
            <a:pPr algn="ctr"/>
            <a:endParaRPr lang="en-US" sz="2800" dirty="0">
              <a:solidFill>
                <a:srgbClr val="3333FF"/>
              </a:solidFill>
              <a:latin typeface="Monotype Corsiva" panose="03010101010201010101" pitchFamily="66" charset="0"/>
            </a:endParaRPr>
          </a:p>
          <a:p>
            <a:pPr algn="ctr"/>
            <a:r>
              <a:rPr lang="en-US" sz="2800" dirty="0">
                <a:solidFill>
                  <a:srgbClr val="3333FF"/>
                </a:solidFill>
                <a:latin typeface="Monotype Corsiva" panose="03010101010201010101" pitchFamily="66" charset="0"/>
              </a:rPr>
              <a:t>If ye be reproached for the name of Christ, happy are ye; for the spirit of glory and of God resteth upon you: on their part he is evil spoken of, but on your part he is glorified. — 1 Peter 4:14 KJV </a:t>
            </a:r>
          </a:p>
          <a:p>
            <a:pPr algn="ctr"/>
            <a:endParaRPr lang="en-US" sz="2800" dirty="0">
              <a:solidFill>
                <a:srgbClr val="3333FF"/>
              </a:solidFill>
              <a:latin typeface="Monotype Corsiva" panose="03010101010201010101" pitchFamily="66" charset="0"/>
            </a:endParaRPr>
          </a:p>
          <a:p>
            <a:pPr algn="ctr"/>
            <a:r>
              <a:rPr lang="en-US" sz="2800" dirty="0">
                <a:solidFill>
                  <a:srgbClr val="3333FF"/>
                </a:solidFill>
                <a:latin typeface="Monotype Corsiva" panose="03010101010201010101" pitchFamily="66" charset="0"/>
              </a:rPr>
              <a:t>Yet if any man suffer as a Christian, let him not be ashamed; but let him glorify God on this behalf.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1 Peter 4:16 KJV </a:t>
            </a:r>
          </a:p>
        </p:txBody>
      </p:sp>
      <p:sp>
        <p:nvSpPr>
          <p:cNvPr id="3" name="Slide Number Placeholder 2">
            <a:extLst>
              <a:ext uri="{FF2B5EF4-FFF2-40B4-BE49-F238E27FC236}">
                <a16:creationId xmlns:a16="http://schemas.microsoft.com/office/drawing/2014/main" id="{77CBD13B-0A74-468A-A43C-53472364AB04}"/>
              </a:ext>
            </a:extLst>
          </p:cNvPr>
          <p:cNvSpPr>
            <a:spLocks noGrp="1"/>
          </p:cNvSpPr>
          <p:nvPr>
            <p:ph type="sldNum" sz="quarter" idx="12"/>
          </p:nvPr>
        </p:nvSpPr>
        <p:spPr/>
        <p:txBody>
          <a:bodyPr/>
          <a:lstStyle/>
          <a:p>
            <a:fld id="{72B57753-A601-4921-9D09-E2F6564B46B2}" type="slidenum">
              <a:rPr lang="en-US" smtClean="0"/>
              <a:t>64</a:t>
            </a:fld>
            <a:endParaRPr lang="en-US" dirty="0"/>
          </a:p>
        </p:txBody>
      </p:sp>
    </p:spTree>
    <p:extLst>
      <p:ext uri="{BB962C8B-B14F-4D97-AF65-F5344CB8AC3E}">
        <p14:creationId xmlns:p14="http://schemas.microsoft.com/office/powerpoint/2010/main" val="10712576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2525087"/>
            <a:ext cx="6845417" cy="1815882"/>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Blessed are you when men shall hate you, and when they shall cut you off, and when they shall reproach you and shall cast out your name as evil, for the sake of the Son of Man.  — Luke 6:22 MKJV</a:t>
            </a:r>
          </a:p>
        </p:txBody>
      </p:sp>
      <p:sp>
        <p:nvSpPr>
          <p:cNvPr id="3" name="Slide Number Placeholder 2">
            <a:extLst>
              <a:ext uri="{FF2B5EF4-FFF2-40B4-BE49-F238E27FC236}">
                <a16:creationId xmlns:a16="http://schemas.microsoft.com/office/drawing/2014/main" id="{77CBD13B-0A74-468A-A43C-53472364AB04}"/>
              </a:ext>
            </a:extLst>
          </p:cNvPr>
          <p:cNvSpPr>
            <a:spLocks noGrp="1"/>
          </p:cNvSpPr>
          <p:nvPr>
            <p:ph type="sldNum" sz="quarter" idx="12"/>
          </p:nvPr>
        </p:nvSpPr>
        <p:spPr/>
        <p:txBody>
          <a:bodyPr/>
          <a:lstStyle/>
          <a:p>
            <a:fld id="{72B57753-A601-4921-9D09-E2F6564B46B2}" type="slidenum">
              <a:rPr lang="en-US" smtClean="0"/>
              <a:t>65</a:t>
            </a:fld>
            <a:endParaRPr lang="en-US" dirty="0"/>
          </a:p>
        </p:txBody>
      </p:sp>
      <p:pic>
        <p:nvPicPr>
          <p:cNvPr id="4" name="Picture 2" descr="Suffering for the Sake of Christ | Midnight Call">
            <a:extLst>
              <a:ext uri="{FF2B5EF4-FFF2-40B4-BE49-F238E27FC236}">
                <a16:creationId xmlns:a16="http://schemas.microsoft.com/office/drawing/2014/main" id="{DD2FA7A1-92C0-42AA-9C92-028EE3C4CC65}"/>
              </a:ext>
            </a:extLst>
          </p:cNvPr>
          <p:cNvPicPr>
            <a:picLocks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4358" r="19137"/>
          <a:stretch/>
        </p:blipFill>
        <p:spPr bwMode="auto">
          <a:xfrm>
            <a:off x="7926248" y="1146174"/>
            <a:ext cx="36576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843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9218" name="Picture 2" descr="Christ, The True Vine (John 15:1-11) – A Closer Look">
            <a:extLst>
              <a:ext uri="{FF2B5EF4-FFF2-40B4-BE49-F238E27FC236}">
                <a16:creationId xmlns:a16="http://schemas.microsoft.com/office/drawing/2014/main" id="{10835C46-D7EB-412E-B287-60A2F5661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531"/>
            <a:ext cx="12192000" cy="68834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379048" y="557178"/>
            <a:ext cx="6379104" cy="2677656"/>
          </a:xfrm>
          <a:prstGeom prst="rect">
            <a:avLst/>
          </a:prstGeom>
          <a:solidFill>
            <a:schemeClr val="accent6">
              <a:lumMod val="20000"/>
              <a:lumOff val="80000"/>
              <a:alpha val="60000"/>
            </a:schemeClr>
          </a:solidFill>
        </p:spPr>
        <p:txBody>
          <a:bodyPr wrap="square" rtlCol="0">
            <a:spAutoFit/>
          </a:bodyPr>
          <a:lstStyle/>
          <a:p>
            <a:r>
              <a:rPr lang="en-US" sz="2800" dirty="0">
                <a:ln w="3175">
                  <a:noFill/>
                </a:ln>
                <a:latin typeface="Monotype Corsiva" panose="03010101010201010101" pitchFamily="66" charset="0"/>
              </a:rPr>
              <a:t>I am the Vine—the True Vine, </a:t>
            </a:r>
          </a:p>
          <a:p>
            <a:r>
              <a:rPr lang="en-US" sz="2800" dirty="0">
                <a:ln w="3175">
                  <a:noFill/>
                </a:ln>
                <a:latin typeface="Monotype Corsiva" panose="03010101010201010101" pitchFamily="66" charset="0"/>
              </a:rPr>
              <a:t>and my Father is the vine-dresser.  </a:t>
            </a:r>
          </a:p>
          <a:p>
            <a:r>
              <a:rPr lang="en-US" sz="2800" dirty="0">
                <a:ln w="3175">
                  <a:noFill/>
                </a:ln>
                <a:latin typeface="Monotype Corsiva" panose="03010101010201010101" pitchFamily="66" charset="0"/>
              </a:rPr>
              <a:t>Every branch in me—if it bears no fruit, </a:t>
            </a:r>
          </a:p>
          <a:p>
            <a:r>
              <a:rPr lang="en-US" sz="2800" dirty="0">
                <a:ln w="3175">
                  <a:noFill/>
                </a:ln>
                <a:latin typeface="Monotype Corsiva" panose="03010101010201010101" pitchFamily="66" charset="0"/>
              </a:rPr>
              <a:t>He takes away; and every branch that bears fruit </a:t>
            </a:r>
          </a:p>
          <a:p>
            <a:r>
              <a:rPr lang="en-US" sz="2800" dirty="0">
                <a:ln w="3175">
                  <a:noFill/>
                </a:ln>
                <a:latin typeface="Monotype Corsiva" panose="03010101010201010101" pitchFamily="66" charset="0"/>
              </a:rPr>
              <a:t>He prunes, that it may bear more fruit.</a:t>
            </a:r>
          </a:p>
          <a:p>
            <a:pPr algn="r"/>
            <a:r>
              <a:rPr lang="en-US" sz="2800" dirty="0">
                <a:ln w="3175">
                  <a:noFill/>
                </a:ln>
                <a:latin typeface="Monotype Corsiva" panose="03010101010201010101" pitchFamily="66" charset="0"/>
              </a:rPr>
              <a:t>— John 15:1-2 Weymouth    </a:t>
            </a:r>
          </a:p>
        </p:txBody>
      </p:sp>
      <p:sp>
        <p:nvSpPr>
          <p:cNvPr id="7" name="Slide Number Placeholder 6">
            <a:extLst>
              <a:ext uri="{FF2B5EF4-FFF2-40B4-BE49-F238E27FC236}">
                <a16:creationId xmlns:a16="http://schemas.microsoft.com/office/drawing/2014/main" id="{543B0542-9E58-4684-8921-0BF428F48C26}"/>
              </a:ext>
            </a:extLst>
          </p:cNvPr>
          <p:cNvSpPr>
            <a:spLocks noGrp="1"/>
          </p:cNvSpPr>
          <p:nvPr>
            <p:ph type="sldNum" sz="quarter" idx="12"/>
          </p:nvPr>
        </p:nvSpPr>
        <p:spPr/>
        <p:txBody>
          <a:bodyPr/>
          <a:lstStyle/>
          <a:p>
            <a:fld id="{72B57753-A601-4921-9D09-E2F6564B46B2}" type="slidenum">
              <a:rPr lang="en-US" smtClean="0"/>
              <a:t>66</a:t>
            </a:fld>
            <a:endParaRPr lang="en-US" dirty="0"/>
          </a:p>
        </p:txBody>
      </p:sp>
    </p:spTree>
    <p:extLst>
      <p:ext uri="{BB962C8B-B14F-4D97-AF65-F5344CB8AC3E}">
        <p14:creationId xmlns:p14="http://schemas.microsoft.com/office/powerpoint/2010/main" val="1001072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9218" name="Picture 2" descr="Christ, The True Vine (John 15:1-11) – A Closer Look">
            <a:extLst>
              <a:ext uri="{FF2B5EF4-FFF2-40B4-BE49-F238E27FC236}">
                <a16:creationId xmlns:a16="http://schemas.microsoft.com/office/drawing/2014/main" id="{10835C46-D7EB-412E-B287-60A2F5661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531"/>
            <a:ext cx="12192000" cy="68834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379048" y="557178"/>
            <a:ext cx="6379104" cy="2677656"/>
          </a:xfrm>
          <a:prstGeom prst="rect">
            <a:avLst/>
          </a:prstGeom>
          <a:solidFill>
            <a:schemeClr val="accent6">
              <a:lumMod val="20000"/>
              <a:lumOff val="80000"/>
              <a:alpha val="60000"/>
            </a:schemeClr>
          </a:solidFill>
        </p:spPr>
        <p:txBody>
          <a:bodyPr wrap="square" rtlCol="0">
            <a:spAutoFit/>
          </a:bodyPr>
          <a:lstStyle/>
          <a:p>
            <a:r>
              <a:rPr lang="en-US" sz="2800" dirty="0">
                <a:ln w="3175">
                  <a:noFill/>
                </a:ln>
                <a:latin typeface="Monotype Corsiva" panose="03010101010201010101" pitchFamily="66" charset="0"/>
              </a:rPr>
              <a:t>I am the Vine—the True Vine, </a:t>
            </a:r>
          </a:p>
          <a:p>
            <a:r>
              <a:rPr lang="en-US" sz="2800" dirty="0">
                <a:ln w="3175">
                  <a:noFill/>
                </a:ln>
                <a:latin typeface="Monotype Corsiva" panose="03010101010201010101" pitchFamily="66" charset="0"/>
              </a:rPr>
              <a:t>and my Father is the vine-dresser.  </a:t>
            </a:r>
          </a:p>
          <a:p>
            <a:r>
              <a:rPr lang="en-US" sz="2800" dirty="0">
                <a:ln w="3175">
                  <a:noFill/>
                </a:ln>
                <a:latin typeface="Monotype Corsiva" panose="03010101010201010101" pitchFamily="66" charset="0"/>
              </a:rPr>
              <a:t>Every branch in me—if it bears no fruit, </a:t>
            </a:r>
          </a:p>
          <a:p>
            <a:r>
              <a:rPr lang="en-US" sz="2800" dirty="0">
                <a:ln w="3175">
                  <a:noFill/>
                </a:ln>
                <a:latin typeface="Monotype Corsiva" panose="03010101010201010101" pitchFamily="66" charset="0"/>
              </a:rPr>
              <a:t>He takes away; and every branch that bears fruit </a:t>
            </a:r>
          </a:p>
          <a:p>
            <a:r>
              <a:rPr lang="en-US" sz="2800" dirty="0">
                <a:ln w="3175">
                  <a:noFill/>
                </a:ln>
                <a:latin typeface="Monotype Corsiva" panose="03010101010201010101" pitchFamily="66" charset="0"/>
              </a:rPr>
              <a:t>He prunes, that it may bear more fruit.</a:t>
            </a:r>
          </a:p>
          <a:p>
            <a:pPr algn="r"/>
            <a:r>
              <a:rPr lang="en-US" sz="2800" dirty="0">
                <a:ln w="3175">
                  <a:noFill/>
                </a:ln>
                <a:latin typeface="Monotype Corsiva" panose="03010101010201010101" pitchFamily="66" charset="0"/>
              </a:rPr>
              <a:t>— John 15:1-2 Weymouth    </a:t>
            </a:r>
          </a:p>
        </p:txBody>
      </p:sp>
      <p:sp>
        <p:nvSpPr>
          <p:cNvPr id="7" name="Slide Number Placeholder 6">
            <a:extLst>
              <a:ext uri="{FF2B5EF4-FFF2-40B4-BE49-F238E27FC236}">
                <a16:creationId xmlns:a16="http://schemas.microsoft.com/office/drawing/2014/main" id="{543B0542-9E58-4684-8921-0BF428F48C26}"/>
              </a:ext>
            </a:extLst>
          </p:cNvPr>
          <p:cNvSpPr>
            <a:spLocks noGrp="1"/>
          </p:cNvSpPr>
          <p:nvPr>
            <p:ph type="sldNum" sz="quarter" idx="12"/>
          </p:nvPr>
        </p:nvSpPr>
        <p:spPr/>
        <p:txBody>
          <a:bodyPr/>
          <a:lstStyle/>
          <a:p>
            <a:fld id="{72B57753-A601-4921-9D09-E2F6564B46B2}" type="slidenum">
              <a:rPr lang="en-US" smtClean="0"/>
              <a:t>67</a:t>
            </a:fld>
            <a:endParaRPr lang="en-US" dirty="0"/>
          </a:p>
        </p:txBody>
      </p:sp>
      <p:sp>
        <p:nvSpPr>
          <p:cNvPr id="9" name="TextBox 8">
            <a:extLst>
              <a:ext uri="{FF2B5EF4-FFF2-40B4-BE49-F238E27FC236}">
                <a16:creationId xmlns:a16="http://schemas.microsoft.com/office/drawing/2014/main" id="{9ED99F31-415B-4616-819E-CBBC3679DDD6}"/>
              </a:ext>
            </a:extLst>
          </p:cNvPr>
          <p:cNvSpPr txBox="1"/>
          <p:nvPr/>
        </p:nvSpPr>
        <p:spPr>
          <a:xfrm>
            <a:off x="379048" y="3723267"/>
            <a:ext cx="10972800" cy="1815882"/>
          </a:xfrm>
          <a:prstGeom prst="rect">
            <a:avLst/>
          </a:prstGeom>
          <a:solidFill>
            <a:schemeClr val="accent6">
              <a:lumMod val="20000"/>
              <a:lumOff val="80000"/>
              <a:alpha val="56000"/>
            </a:schemeClr>
          </a:solidFill>
          <a:ln w="12700">
            <a:solidFill>
              <a:srgbClr val="3333FF"/>
            </a:solidFill>
          </a:ln>
        </p:spPr>
        <p:txBody>
          <a:bodyPr wrap="square" rtlCol="0">
            <a:spAutoFit/>
          </a:bodyPr>
          <a:lstStyle/>
          <a:p>
            <a:pPr algn="just"/>
            <a:r>
              <a:rPr lang="en-US" sz="2800" dirty="0">
                <a:latin typeface="Bookman Old Style" panose="02050604050505020204" pitchFamily="18" charset="0"/>
              </a:rPr>
              <a:t>… to have these experiences, after having become identified with the “Vine,” is to have the witness of the Spirit that we are still in the “Vine,” and still recognized as “branches” of it—still under our Lord's care and discipline. … (E230.2)</a:t>
            </a:r>
          </a:p>
        </p:txBody>
      </p:sp>
    </p:spTree>
    <p:extLst>
      <p:ext uri="{BB962C8B-B14F-4D97-AF65-F5344CB8AC3E}">
        <p14:creationId xmlns:p14="http://schemas.microsoft.com/office/powerpoint/2010/main" val="34778721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696285"/>
            <a:ext cx="10956022" cy="2677656"/>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 “My sons, do not disdain the discipline </a:t>
            </a:r>
            <a:r>
              <a:rPr lang="en-US" sz="2000" dirty="0">
                <a:latin typeface="+mj-lt"/>
              </a:rPr>
              <a:t>[Strong’s G3809] </a:t>
            </a:r>
            <a:r>
              <a:rPr lang="en-US" sz="2800" dirty="0">
                <a:solidFill>
                  <a:srgbClr val="3333FF"/>
                </a:solidFill>
                <a:latin typeface="Monotype Corsiva" panose="03010101010201010101" pitchFamily="66" charset="0"/>
              </a:rPr>
              <a:t>of the Lord nor lose heart when he reproves you; For whom the Lord loves, he disciplines </a:t>
            </a:r>
            <a:r>
              <a:rPr lang="en-US" sz="2000" dirty="0">
                <a:latin typeface="+mj-lt"/>
              </a:rPr>
              <a:t>[Strong’s G3811]; </a:t>
            </a:r>
            <a:r>
              <a:rPr lang="en-US" sz="2800" dirty="0">
                <a:solidFill>
                  <a:srgbClr val="3333FF"/>
                </a:solidFill>
                <a:latin typeface="Monotype Corsiva" panose="03010101010201010101" pitchFamily="66" charset="0"/>
              </a:rPr>
              <a:t>he scourges every son he receives.”  Endure your trials as the discipline </a:t>
            </a:r>
            <a:r>
              <a:rPr lang="en-US" sz="2000" dirty="0">
                <a:latin typeface="+mj-lt"/>
              </a:rPr>
              <a:t>[Strong’s G3809]</a:t>
            </a:r>
            <a:r>
              <a:rPr lang="en-US" sz="2800" dirty="0"/>
              <a:t> </a:t>
            </a:r>
            <a:r>
              <a:rPr lang="en-US" sz="2800" dirty="0">
                <a:solidFill>
                  <a:srgbClr val="3333FF"/>
                </a:solidFill>
                <a:latin typeface="Monotype Corsiva" panose="03010101010201010101" pitchFamily="66" charset="0"/>
              </a:rPr>
              <a:t>of God, who deals with you as sons.  For what son is there whom his father does not discipline </a:t>
            </a:r>
            <a:r>
              <a:rPr lang="en-US" sz="2000" dirty="0">
                <a:latin typeface="+mj-lt"/>
              </a:rPr>
              <a:t>[Strong’s G3811]</a:t>
            </a:r>
            <a:r>
              <a:rPr lang="en-US" sz="2800" dirty="0">
                <a:solidFill>
                  <a:srgbClr val="3333FF"/>
                </a:solidFill>
                <a:latin typeface="Monotype Corsiva" panose="03010101010201010101" pitchFamily="66" charset="0"/>
              </a:rPr>
              <a:t>? </a:t>
            </a:r>
            <a:r>
              <a:rPr lang="en-US" sz="2000" dirty="0">
                <a:latin typeface="+mj-lt"/>
              </a:rPr>
              <a:t> </a:t>
            </a:r>
            <a:r>
              <a:rPr lang="en-US" sz="2800" dirty="0">
                <a:solidFill>
                  <a:srgbClr val="3333FF"/>
                </a:solidFill>
                <a:latin typeface="Monotype Corsiva" panose="03010101010201010101" pitchFamily="66" charset="0"/>
              </a:rPr>
              <a:t>If you do not know the discipline of sons, you are not sons but bastards. — Hebrews 12:5-8 NAB </a:t>
            </a:r>
          </a:p>
        </p:txBody>
      </p:sp>
      <p:sp>
        <p:nvSpPr>
          <p:cNvPr id="3" name="TextBox 2">
            <a:extLst>
              <a:ext uri="{FF2B5EF4-FFF2-40B4-BE49-F238E27FC236}">
                <a16:creationId xmlns:a16="http://schemas.microsoft.com/office/drawing/2014/main" id="{0FC9FA1A-25E3-4D08-8037-7BDC68812D31}"/>
              </a:ext>
            </a:extLst>
          </p:cNvPr>
          <p:cNvSpPr txBox="1"/>
          <p:nvPr/>
        </p:nvSpPr>
        <p:spPr>
          <a:xfrm>
            <a:off x="620785" y="3707934"/>
            <a:ext cx="10956022" cy="2462213"/>
          </a:xfrm>
          <a:prstGeom prst="rect">
            <a:avLst/>
          </a:prstGeom>
          <a:noFill/>
        </p:spPr>
        <p:txBody>
          <a:bodyPr wrap="square" rtlCol="0">
            <a:spAutoFit/>
          </a:bodyPr>
          <a:lstStyle/>
          <a:p>
            <a:pPr>
              <a:spcBef>
                <a:spcPts val="600"/>
              </a:spcBef>
              <a:spcAft>
                <a:spcPts val="600"/>
              </a:spcAft>
            </a:pPr>
            <a:r>
              <a:rPr lang="en-US" sz="2400" b="1" dirty="0">
                <a:latin typeface="+mj-lt"/>
              </a:rPr>
              <a:t>Strong’s G3811</a:t>
            </a:r>
            <a:r>
              <a:rPr lang="en-US" sz="2400" dirty="0">
                <a:latin typeface="+mj-lt"/>
              </a:rPr>
              <a:t>, paideuō (pahee-dyoo'-o).  From G3816; </a:t>
            </a:r>
            <a:r>
              <a:rPr lang="en-US" sz="2400" u="sng" dirty="0">
                <a:latin typeface="+mj-lt"/>
              </a:rPr>
              <a:t>to train up a child, that is, educate</a:t>
            </a:r>
            <a:r>
              <a:rPr lang="en-US" sz="2400" dirty="0">
                <a:latin typeface="+mj-lt"/>
              </a:rPr>
              <a:t>, or (by implication) discipline (by punishment): - chasten (-ise), instruct, learn, teach.  Total KJV occurrences: 13</a:t>
            </a:r>
          </a:p>
          <a:p>
            <a:pPr>
              <a:spcBef>
                <a:spcPts val="600"/>
              </a:spcBef>
              <a:spcAft>
                <a:spcPts val="600"/>
              </a:spcAft>
            </a:pPr>
            <a:r>
              <a:rPr lang="en-US" sz="2400" b="1" dirty="0">
                <a:latin typeface="+mj-lt"/>
              </a:rPr>
              <a:t>Strong’s G3809</a:t>
            </a:r>
            <a:r>
              <a:rPr lang="en-US" sz="2400" dirty="0">
                <a:latin typeface="+mj-lt"/>
              </a:rPr>
              <a:t>, paideia (pahee-di'-ah).  From G3811; </a:t>
            </a:r>
            <a:r>
              <a:rPr lang="en-US" sz="2400" u="sng" dirty="0">
                <a:latin typeface="+mj-lt"/>
              </a:rPr>
              <a:t>tutorage, that is, education or training</a:t>
            </a:r>
            <a:r>
              <a:rPr lang="en-US" sz="2400" dirty="0">
                <a:latin typeface="+mj-lt"/>
              </a:rPr>
              <a:t>; by implication disciplinary correction: - chastening, chastisement, instruction, nurture.  Total KJV occurrences: 6</a:t>
            </a:r>
          </a:p>
        </p:txBody>
      </p:sp>
      <p:sp>
        <p:nvSpPr>
          <p:cNvPr id="4" name="Slide Number Placeholder 3">
            <a:extLst>
              <a:ext uri="{FF2B5EF4-FFF2-40B4-BE49-F238E27FC236}">
                <a16:creationId xmlns:a16="http://schemas.microsoft.com/office/drawing/2014/main" id="{337D595D-70D7-4397-AA6C-A4BA3E5E83E7}"/>
              </a:ext>
            </a:extLst>
          </p:cNvPr>
          <p:cNvSpPr>
            <a:spLocks noGrp="1"/>
          </p:cNvSpPr>
          <p:nvPr>
            <p:ph type="sldNum" sz="quarter" idx="12"/>
          </p:nvPr>
        </p:nvSpPr>
        <p:spPr/>
        <p:txBody>
          <a:bodyPr/>
          <a:lstStyle/>
          <a:p>
            <a:fld id="{72B57753-A601-4921-9D09-E2F6564B46B2}" type="slidenum">
              <a:rPr lang="en-US" smtClean="0"/>
              <a:t>68</a:t>
            </a:fld>
            <a:endParaRPr lang="en-US" dirty="0"/>
          </a:p>
        </p:txBody>
      </p:sp>
    </p:spTree>
    <p:extLst>
      <p:ext uri="{BB962C8B-B14F-4D97-AF65-F5344CB8AC3E}">
        <p14:creationId xmlns:p14="http://schemas.microsoft.com/office/powerpoint/2010/main" val="456816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2396" y="998289"/>
            <a:ext cx="10972800" cy="4832092"/>
          </a:xfrm>
          <a:prstGeom prst="rect">
            <a:avLst/>
          </a:prstGeom>
          <a:noFill/>
          <a:ln w="12700">
            <a:solidFill>
              <a:srgbClr val="3333FF"/>
            </a:solidFill>
          </a:ln>
        </p:spPr>
        <p:txBody>
          <a:bodyPr wrap="square" rtlCol="0">
            <a:spAutoFit/>
          </a:bodyPr>
          <a:lstStyle/>
          <a:p>
            <a:pPr algn="just"/>
            <a:r>
              <a:rPr lang="en-US" sz="2800" dirty="0">
                <a:solidFill>
                  <a:srgbClr val="3333FF"/>
                </a:solidFill>
                <a:latin typeface="Bookman Old Style" panose="02050604050505020204" pitchFamily="18" charset="0"/>
              </a:rPr>
              <a:t>Ordinarily the word chastisement is used to signify correction for wrongdoing.  But </a:t>
            </a:r>
            <a:r>
              <a:rPr lang="en-US" sz="2800" u="sng" dirty="0">
                <a:solidFill>
                  <a:srgbClr val="3333FF"/>
                </a:solidFill>
                <a:latin typeface="Bookman Old Style" panose="02050604050505020204" pitchFamily="18" charset="0"/>
              </a:rPr>
              <a:t>in the Bible, it is especially used to convey the thought of discipline or </a:t>
            </a:r>
            <a:r>
              <a:rPr lang="en-US" sz="2800" b="1" i="1" u="sng" dirty="0">
                <a:solidFill>
                  <a:srgbClr val="3333FF"/>
                </a:solidFill>
                <a:latin typeface="Bookman Old Style" panose="02050604050505020204" pitchFamily="18" charset="0"/>
              </a:rPr>
              <a:t>instruction in righteousness</a:t>
            </a:r>
            <a:r>
              <a:rPr lang="en-US" sz="2800" u="sng" dirty="0">
                <a:solidFill>
                  <a:srgbClr val="3333FF"/>
                </a:solidFill>
                <a:latin typeface="Bookman Old Style" panose="02050604050505020204" pitchFamily="18" charset="0"/>
              </a:rPr>
              <a:t>.</a:t>
            </a:r>
            <a:r>
              <a:rPr lang="en-US" sz="2800" dirty="0">
                <a:solidFill>
                  <a:srgbClr val="3333FF"/>
                </a:solidFill>
                <a:latin typeface="Bookman Old Style" panose="02050604050505020204" pitchFamily="18" charset="0"/>
              </a:rPr>
              <a:t>  Sometimes we use it in this way in the ordinary affairs of life.  If we sin, we receive punishment indeed.  But those who are trying to do right are continually receiving discipline of the Lord.  There is a purpose in this training, or chastisement.  </a:t>
            </a:r>
            <a:r>
              <a:rPr lang="en-US" sz="2800" u="sng" dirty="0">
                <a:solidFill>
                  <a:srgbClr val="3333FF"/>
                </a:solidFill>
                <a:latin typeface="Bookman Old Style" panose="02050604050505020204" pitchFamily="18" charset="0"/>
              </a:rPr>
              <a:t>The Church is learning how to build character pleasing in the Father's sight, to be well qualified for particular service; and discipline is the means employed for that instruction</a:t>
            </a:r>
            <a:r>
              <a:rPr lang="en-US" sz="2800" dirty="0">
                <a:solidFill>
                  <a:srgbClr val="3333FF"/>
                </a:solidFill>
                <a:latin typeface="Bookman Old Style" panose="02050604050505020204" pitchFamily="18" charset="0"/>
              </a:rPr>
              <a:t>.  (R5147.3)</a:t>
            </a:r>
          </a:p>
        </p:txBody>
      </p:sp>
      <p:sp>
        <p:nvSpPr>
          <p:cNvPr id="3" name="Slide Number Placeholder 2">
            <a:extLst>
              <a:ext uri="{FF2B5EF4-FFF2-40B4-BE49-F238E27FC236}">
                <a16:creationId xmlns:a16="http://schemas.microsoft.com/office/drawing/2014/main" id="{A5522D63-753B-4051-BB70-9E86CECB6EA1}"/>
              </a:ext>
            </a:extLst>
          </p:cNvPr>
          <p:cNvSpPr>
            <a:spLocks noGrp="1"/>
          </p:cNvSpPr>
          <p:nvPr>
            <p:ph type="sldNum" sz="quarter" idx="12"/>
          </p:nvPr>
        </p:nvSpPr>
        <p:spPr/>
        <p:txBody>
          <a:bodyPr/>
          <a:lstStyle/>
          <a:p>
            <a:fld id="{72B57753-A601-4921-9D09-E2F6564B46B2}" type="slidenum">
              <a:rPr lang="en-US" smtClean="0"/>
              <a:t>69</a:t>
            </a:fld>
            <a:endParaRPr lang="en-US" dirty="0"/>
          </a:p>
        </p:txBody>
      </p:sp>
    </p:spTree>
    <p:extLst>
      <p:ext uri="{BB962C8B-B14F-4D97-AF65-F5344CB8AC3E}">
        <p14:creationId xmlns:p14="http://schemas.microsoft.com/office/powerpoint/2010/main" val="1380263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241570"/>
            <a:ext cx="10956022" cy="954107"/>
          </a:xfrm>
          <a:prstGeom prst="rect">
            <a:avLst/>
          </a:prstGeom>
          <a:noFill/>
        </p:spPr>
        <p:txBody>
          <a:bodyPr wrap="square" rtlCol="0">
            <a:spAutoFit/>
          </a:bodyPr>
          <a:lstStyle/>
          <a:p>
            <a:pPr algn="ctr"/>
            <a:r>
              <a:rPr lang="en-US" sz="2800" dirty="0">
                <a:latin typeface="Aharoni" panose="02010803020104030203" pitchFamily="2" charset="-79"/>
                <a:cs typeface="Aharoni" panose="02010803020104030203" pitchFamily="2" charset="-79"/>
              </a:rPr>
              <a:t>BODY + SPIRIT = SOUL </a:t>
            </a:r>
          </a:p>
          <a:p>
            <a:pPr algn="ctr"/>
            <a:endParaRPr lang="en-US" sz="2800" dirty="0">
              <a:cs typeface="Aharoni" panose="02010803020104030203" pitchFamily="2" charset="-79"/>
            </a:endParaRPr>
          </a:p>
        </p:txBody>
      </p:sp>
      <p:sp>
        <p:nvSpPr>
          <p:cNvPr id="3" name="Slide Number Placeholder 2">
            <a:extLst>
              <a:ext uri="{FF2B5EF4-FFF2-40B4-BE49-F238E27FC236}">
                <a16:creationId xmlns:a16="http://schemas.microsoft.com/office/drawing/2014/main" id="{15707B0D-4197-4CF2-B532-7CC4997626DE}"/>
              </a:ext>
            </a:extLst>
          </p:cNvPr>
          <p:cNvSpPr>
            <a:spLocks noGrp="1"/>
          </p:cNvSpPr>
          <p:nvPr>
            <p:ph type="sldNum" sz="quarter" idx="12"/>
          </p:nvPr>
        </p:nvSpPr>
        <p:spPr/>
        <p:txBody>
          <a:bodyPr/>
          <a:lstStyle/>
          <a:p>
            <a:fld id="{72B57753-A601-4921-9D09-E2F6564B46B2}" type="slidenum">
              <a:rPr lang="en-US" smtClean="0"/>
              <a:t>7</a:t>
            </a:fld>
            <a:endParaRPr lang="en-US" dirty="0"/>
          </a:p>
        </p:txBody>
      </p:sp>
    </p:spTree>
    <p:extLst>
      <p:ext uri="{BB962C8B-B14F-4D97-AF65-F5344CB8AC3E}">
        <p14:creationId xmlns:p14="http://schemas.microsoft.com/office/powerpoint/2010/main" val="3141051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2396" y="1887523"/>
            <a:ext cx="10972800" cy="3108543"/>
          </a:xfrm>
          <a:prstGeom prst="rect">
            <a:avLst/>
          </a:prstGeom>
          <a:noFill/>
          <a:ln w="12700">
            <a:solidFill>
              <a:srgbClr val="3333FF"/>
            </a:solidFill>
          </a:ln>
        </p:spPr>
        <p:txBody>
          <a:bodyPr wrap="square" rtlCol="0">
            <a:spAutoFit/>
          </a:bodyPr>
          <a:lstStyle/>
          <a:p>
            <a:pPr algn="just"/>
            <a:r>
              <a:rPr lang="en-US" sz="2800" dirty="0">
                <a:solidFill>
                  <a:srgbClr val="3333FF"/>
                </a:solidFill>
                <a:latin typeface="Bookman Old Style" panose="02050604050505020204" pitchFamily="18" charset="0"/>
              </a:rPr>
              <a:t>As our Lord was chastened for our transgressions, not his own, when he bore the sins of many, so </a:t>
            </a:r>
            <a:r>
              <a:rPr lang="en-US" sz="2800" u="sng" dirty="0">
                <a:solidFill>
                  <a:srgbClr val="3333FF"/>
                </a:solidFill>
                <a:latin typeface="Bookman Old Style" panose="02050604050505020204" pitchFamily="18" charset="0"/>
              </a:rPr>
              <a:t>his followers in many respects suffer, not for their own wrongdoing, but by reason of the wrongdoing of others</a:t>
            </a:r>
            <a:r>
              <a:rPr lang="en-US" sz="2800" dirty="0">
                <a:solidFill>
                  <a:srgbClr val="3333FF"/>
                </a:solidFill>
                <a:latin typeface="Bookman Old Style" panose="02050604050505020204" pitchFamily="18" charset="0"/>
              </a:rPr>
              <a:t>, for they are called as the Apostle declares, to “fill up that which is behind of the afflictions of Christ, for his body's sake, which is the Church.” Colossians 1:24   (E234.1)</a:t>
            </a:r>
          </a:p>
        </p:txBody>
      </p:sp>
      <p:sp>
        <p:nvSpPr>
          <p:cNvPr id="3" name="Slide Number Placeholder 2">
            <a:extLst>
              <a:ext uri="{FF2B5EF4-FFF2-40B4-BE49-F238E27FC236}">
                <a16:creationId xmlns:a16="http://schemas.microsoft.com/office/drawing/2014/main" id="{E328E21D-A974-49D1-8E7F-9D11892EFE85}"/>
              </a:ext>
            </a:extLst>
          </p:cNvPr>
          <p:cNvSpPr>
            <a:spLocks noGrp="1"/>
          </p:cNvSpPr>
          <p:nvPr>
            <p:ph type="sldNum" sz="quarter" idx="12"/>
          </p:nvPr>
        </p:nvSpPr>
        <p:spPr/>
        <p:txBody>
          <a:bodyPr/>
          <a:lstStyle/>
          <a:p>
            <a:fld id="{72B57753-A601-4921-9D09-E2F6564B46B2}" type="slidenum">
              <a:rPr lang="en-US" smtClean="0"/>
              <a:t>70</a:t>
            </a:fld>
            <a:endParaRPr lang="en-US" dirty="0"/>
          </a:p>
        </p:txBody>
      </p:sp>
    </p:spTree>
    <p:extLst>
      <p:ext uri="{BB962C8B-B14F-4D97-AF65-F5344CB8AC3E}">
        <p14:creationId xmlns:p14="http://schemas.microsoft.com/office/powerpoint/2010/main" val="36643975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019413"/>
            <a:ext cx="6988705" cy="3539430"/>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For it is better, if the will of God be so, that ye suffer for well doing, than for evil doing. For Christ also hath once suffered for sins, the just for the unjust, that he might bring us to God, being put to death in the flesh, but quickened by the Spirit:</a:t>
            </a:r>
          </a:p>
          <a:p>
            <a:pPr algn="ctr"/>
            <a:r>
              <a:rPr lang="en-US" sz="2800" dirty="0">
                <a:solidFill>
                  <a:srgbClr val="3333FF"/>
                </a:solidFill>
                <a:latin typeface="Monotype Corsiva" panose="03010101010201010101" pitchFamily="66" charset="0"/>
              </a:rPr>
              <a:t>— 1 Peter 3:17-18 KJV</a:t>
            </a: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p:txBody>
      </p:sp>
      <p:sp>
        <p:nvSpPr>
          <p:cNvPr id="7" name="Slide Number Placeholder 6">
            <a:extLst>
              <a:ext uri="{FF2B5EF4-FFF2-40B4-BE49-F238E27FC236}">
                <a16:creationId xmlns:a16="http://schemas.microsoft.com/office/drawing/2014/main" id="{543B0542-9E58-4684-8921-0BF428F48C26}"/>
              </a:ext>
            </a:extLst>
          </p:cNvPr>
          <p:cNvSpPr>
            <a:spLocks noGrp="1"/>
          </p:cNvSpPr>
          <p:nvPr>
            <p:ph type="sldNum" sz="quarter" idx="12"/>
          </p:nvPr>
        </p:nvSpPr>
        <p:spPr/>
        <p:txBody>
          <a:bodyPr/>
          <a:lstStyle/>
          <a:p>
            <a:fld id="{72B57753-A601-4921-9D09-E2F6564B46B2}" type="slidenum">
              <a:rPr lang="en-US" smtClean="0"/>
              <a:t>71</a:t>
            </a:fld>
            <a:endParaRPr lang="en-US" dirty="0"/>
          </a:p>
        </p:txBody>
      </p:sp>
      <p:pic>
        <p:nvPicPr>
          <p:cNvPr id="13314" name="Picture 2" descr="flowers in the rain....beautiful | Rain">
            <a:extLst>
              <a:ext uri="{FF2B5EF4-FFF2-40B4-BE49-F238E27FC236}">
                <a16:creationId xmlns:a16="http://schemas.microsoft.com/office/drawing/2014/main" id="{7B58A448-B3F9-48AF-9717-478809F06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7008" y="693383"/>
            <a:ext cx="362857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8109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019413"/>
            <a:ext cx="6988705" cy="4832092"/>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For it is better, if the will of God be so, that ye suffer for well doing, than for evil doing. For Christ also hath once suffered for sins, the just for the unjust, that he might bring us to God, being put to death in the flesh, but quickened by the Spirit:</a:t>
            </a:r>
          </a:p>
          <a:p>
            <a:pPr algn="ctr"/>
            <a:r>
              <a:rPr lang="en-US" sz="2800" dirty="0">
                <a:solidFill>
                  <a:srgbClr val="3333FF"/>
                </a:solidFill>
                <a:latin typeface="Monotype Corsiva" panose="03010101010201010101" pitchFamily="66" charset="0"/>
              </a:rPr>
              <a:t>— 1 Peter 3:17-18 KJV</a:t>
            </a:r>
          </a:p>
          <a:p>
            <a:pPr algn="ctr"/>
            <a:endParaRPr lang="en-US" sz="2800" dirty="0">
              <a:solidFill>
                <a:srgbClr val="3333FF"/>
              </a:solidFill>
              <a:latin typeface="Monotype Corsiva" panose="03010101010201010101" pitchFamily="66" charset="0"/>
            </a:endParaRPr>
          </a:p>
          <a:p>
            <a:pPr algn="ctr"/>
            <a:endParaRPr lang="en-US" sz="2800" dirty="0">
              <a:solidFill>
                <a:srgbClr val="3333FF"/>
              </a:solidFill>
              <a:latin typeface="Monotype Corsiva" panose="03010101010201010101" pitchFamily="66" charset="0"/>
            </a:endParaRPr>
          </a:p>
          <a:p>
            <a:pPr algn="ctr"/>
            <a:r>
              <a:rPr lang="en-US" sz="2800" dirty="0">
                <a:solidFill>
                  <a:srgbClr val="3333FF"/>
                </a:solidFill>
                <a:latin typeface="Monotype Corsiva" panose="03010101010201010101" pitchFamily="66" charset="0"/>
              </a:rPr>
              <a:t>For even hereunto were ye called: because Christ also suffered for us, leaving us an example, that ye should follow his steps: — 1 Peter 2:21 KJV</a:t>
            </a:r>
          </a:p>
        </p:txBody>
      </p:sp>
      <p:sp>
        <p:nvSpPr>
          <p:cNvPr id="7" name="Slide Number Placeholder 6">
            <a:extLst>
              <a:ext uri="{FF2B5EF4-FFF2-40B4-BE49-F238E27FC236}">
                <a16:creationId xmlns:a16="http://schemas.microsoft.com/office/drawing/2014/main" id="{543B0542-9E58-4684-8921-0BF428F48C26}"/>
              </a:ext>
            </a:extLst>
          </p:cNvPr>
          <p:cNvSpPr>
            <a:spLocks noGrp="1"/>
          </p:cNvSpPr>
          <p:nvPr>
            <p:ph type="sldNum" sz="quarter" idx="12"/>
          </p:nvPr>
        </p:nvSpPr>
        <p:spPr/>
        <p:txBody>
          <a:bodyPr/>
          <a:lstStyle/>
          <a:p>
            <a:fld id="{72B57753-A601-4921-9D09-E2F6564B46B2}" type="slidenum">
              <a:rPr lang="en-US" smtClean="0"/>
              <a:t>72</a:t>
            </a:fld>
            <a:endParaRPr lang="en-US" dirty="0"/>
          </a:p>
        </p:txBody>
      </p:sp>
      <p:pic>
        <p:nvPicPr>
          <p:cNvPr id="13314" name="Picture 2" descr="flowers in the rain....beautiful | Rain">
            <a:extLst>
              <a:ext uri="{FF2B5EF4-FFF2-40B4-BE49-F238E27FC236}">
                <a16:creationId xmlns:a16="http://schemas.microsoft.com/office/drawing/2014/main" id="{7B58A448-B3F9-48AF-9717-478809F06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7008" y="693383"/>
            <a:ext cx="362857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041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 Heavy Burden of Light and Momentary Affliction - Not At The ...">
            <a:extLst>
              <a:ext uri="{FF2B5EF4-FFF2-40B4-BE49-F238E27FC236}">
                <a16:creationId xmlns:a16="http://schemas.microsoft.com/office/drawing/2014/main" id="{1BBA15B8-B3A3-4A3B-8E04-8AC3DD3115B7}"/>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6405"/>
            <a:ext cx="12192000" cy="685346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543B0542-9E58-4684-8921-0BF428F48C26}"/>
              </a:ext>
            </a:extLst>
          </p:cNvPr>
          <p:cNvSpPr>
            <a:spLocks noGrp="1"/>
          </p:cNvSpPr>
          <p:nvPr>
            <p:ph type="sldNum" sz="quarter" idx="12"/>
          </p:nvPr>
        </p:nvSpPr>
        <p:spPr/>
        <p:txBody>
          <a:bodyPr/>
          <a:lstStyle/>
          <a:p>
            <a:fld id="{72B57753-A601-4921-9D09-E2F6564B46B2}" type="slidenum">
              <a:rPr lang="en-US" smtClean="0"/>
              <a:t>73</a:t>
            </a:fld>
            <a:endParaRPr lang="en-US" dirty="0"/>
          </a:p>
        </p:txBody>
      </p:sp>
      <p:sp>
        <p:nvSpPr>
          <p:cNvPr id="5" name="TextBox 4">
            <a:extLst>
              <a:ext uri="{FF2B5EF4-FFF2-40B4-BE49-F238E27FC236}">
                <a16:creationId xmlns:a16="http://schemas.microsoft.com/office/drawing/2014/main" id="{35DCEA3C-CA1D-416B-999F-6121A1A2C2DE}"/>
              </a:ext>
            </a:extLst>
          </p:cNvPr>
          <p:cNvSpPr txBox="1"/>
          <p:nvPr/>
        </p:nvSpPr>
        <p:spPr>
          <a:xfrm>
            <a:off x="602609" y="1561750"/>
            <a:ext cx="10956022" cy="954107"/>
          </a:xfrm>
          <a:prstGeom prst="rect">
            <a:avLst/>
          </a:prstGeom>
          <a:solidFill>
            <a:schemeClr val="accent1">
              <a:alpha val="60000"/>
            </a:schemeClr>
          </a:solidFill>
          <a:effectLst>
            <a:softEdge rad="127000"/>
          </a:effectLst>
        </p:spPr>
        <p:txBody>
          <a:bodyPr wrap="square" rtlCol="0">
            <a:spAutoFit/>
          </a:bodyPr>
          <a:lstStyle/>
          <a:p>
            <a:pPr algn="ctr"/>
            <a:r>
              <a:rPr lang="en-US" sz="2800" dirty="0">
                <a:solidFill>
                  <a:schemeClr val="bg1"/>
                </a:solidFill>
                <a:latin typeface="Monotype Corsiva" panose="03010101010201010101" pitchFamily="66" charset="0"/>
              </a:rPr>
              <a:t>For our light affliction, which is but for a moment, worketh for us a far more exceeding and eternal weight of glory; — 2 Corinthians 4:17 KJV</a:t>
            </a:r>
          </a:p>
        </p:txBody>
      </p:sp>
    </p:spTree>
    <p:extLst>
      <p:ext uri="{BB962C8B-B14F-4D97-AF65-F5344CB8AC3E}">
        <p14:creationId xmlns:p14="http://schemas.microsoft.com/office/powerpoint/2010/main" val="1426475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 Heavy Burden of Light and Momentary Affliction - Not At The ...">
            <a:extLst>
              <a:ext uri="{FF2B5EF4-FFF2-40B4-BE49-F238E27FC236}">
                <a16:creationId xmlns:a16="http://schemas.microsoft.com/office/drawing/2014/main" id="{1BBA15B8-B3A3-4A3B-8E04-8AC3DD3115B7}"/>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6405"/>
            <a:ext cx="12192000" cy="68534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7989" y="3246541"/>
            <a:ext cx="10956022" cy="954107"/>
          </a:xfrm>
          <a:prstGeom prst="rect">
            <a:avLst/>
          </a:prstGeom>
          <a:solidFill>
            <a:schemeClr val="accent1">
              <a:alpha val="60000"/>
            </a:schemeClr>
          </a:solidFill>
          <a:effectLst>
            <a:softEdge rad="127000"/>
          </a:effectLst>
        </p:spPr>
        <p:txBody>
          <a:bodyPr wrap="square" rtlCol="0">
            <a:spAutoFit/>
          </a:bodyPr>
          <a:lstStyle/>
          <a:p>
            <a:pPr algn="ctr"/>
            <a:r>
              <a:rPr lang="en-US" sz="2800" dirty="0">
                <a:solidFill>
                  <a:schemeClr val="bg1"/>
                </a:solidFill>
                <a:latin typeface="Monotype Corsiva" panose="03010101010201010101" pitchFamily="66" charset="0"/>
              </a:rPr>
              <a:t>But we have this treasure in earthen vessels, that the excellency of the power may be of God, and not of us. — 2 Corinthians 4:7 KJV</a:t>
            </a:r>
          </a:p>
        </p:txBody>
      </p:sp>
      <p:sp>
        <p:nvSpPr>
          <p:cNvPr id="7" name="Slide Number Placeholder 6">
            <a:extLst>
              <a:ext uri="{FF2B5EF4-FFF2-40B4-BE49-F238E27FC236}">
                <a16:creationId xmlns:a16="http://schemas.microsoft.com/office/drawing/2014/main" id="{543B0542-9E58-4684-8921-0BF428F48C26}"/>
              </a:ext>
            </a:extLst>
          </p:cNvPr>
          <p:cNvSpPr>
            <a:spLocks noGrp="1"/>
          </p:cNvSpPr>
          <p:nvPr>
            <p:ph type="sldNum" sz="quarter" idx="12"/>
          </p:nvPr>
        </p:nvSpPr>
        <p:spPr/>
        <p:txBody>
          <a:bodyPr/>
          <a:lstStyle/>
          <a:p>
            <a:fld id="{72B57753-A601-4921-9D09-E2F6564B46B2}" type="slidenum">
              <a:rPr lang="en-US" smtClean="0"/>
              <a:t>74</a:t>
            </a:fld>
            <a:endParaRPr lang="en-US" dirty="0"/>
          </a:p>
        </p:txBody>
      </p:sp>
      <p:sp>
        <p:nvSpPr>
          <p:cNvPr id="5" name="TextBox 4">
            <a:extLst>
              <a:ext uri="{FF2B5EF4-FFF2-40B4-BE49-F238E27FC236}">
                <a16:creationId xmlns:a16="http://schemas.microsoft.com/office/drawing/2014/main" id="{35DCEA3C-CA1D-416B-999F-6121A1A2C2DE}"/>
              </a:ext>
            </a:extLst>
          </p:cNvPr>
          <p:cNvSpPr txBox="1"/>
          <p:nvPr/>
        </p:nvSpPr>
        <p:spPr>
          <a:xfrm>
            <a:off x="602609" y="1561750"/>
            <a:ext cx="10956022" cy="954107"/>
          </a:xfrm>
          <a:prstGeom prst="rect">
            <a:avLst/>
          </a:prstGeom>
          <a:solidFill>
            <a:schemeClr val="accent1">
              <a:alpha val="60000"/>
            </a:schemeClr>
          </a:solidFill>
          <a:effectLst>
            <a:softEdge rad="127000"/>
          </a:effectLst>
        </p:spPr>
        <p:txBody>
          <a:bodyPr wrap="square" rtlCol="0">
            <a:spAutoFit/>
          </a:bodyPr>
          <a:lstStyle/>
          <a:p>
            <a:pPr algn="ctr"/>
            <a:r>
              <a:rPr lang="en-US" sz="2800" dirty="0">
                <a:solidFill>
                  <a:schemeClr val="bg1"/>
                </a:solidFill>
                <a:latin typeface="Monotype Corsiva" panose="03010101010201010101" pitchFamily="66" charset="0"/>
              </a:rPr>
              <a:t>For our light affliction, which is but for a moment, worketh for us a far more exceeding and eternal weight of glory; — 2 Corinthians 4:17 KJV</a:t>
            </a:r>
          </a:p>
        </p:txBody>
      </p:sp>
    </p:spTree>
    <p:extLst>
      <p:ext uri="{BB962C8B-B14F-4D97-AF65-F5344CB8AC3E}">
        <p14:creationId xmlns:p14="http://schemas.microsoft.com/office/powerpoint/2010/main" val="2906945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 Heavy Burden of Light and Momentary Affliction - Not At The ...">
            <a:extLst>
              <a:ext uri="{FF2B5EF4-FFF2-40B4-BE49-F238E27FC236}">
                <a16:creationId xmlns:a16="http://schemas.microsoft.com/office/drawing/2014/main" id="{1BBA15B8-B3A3-4A3B-8E04-8AC3DD3115B7}"/>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6405"/>
            <a:ext cx="12192000" cy="68534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5FC068-FA88-4209-BDBA-3CBF1CC423E0}"/>
              </a:ext>
            </a:extLst>
          </p:cNvPr>
          <p:cNvSpPr txBox="1"/>
          <p:nvPr/>
        </p:nvSpPr>
        <p:spPr>
          <a:xfrm>
            <a:off x="617989" y="3246541"/>
            <a:ext cx="10956022" cy="954107"/>
          </a:xfrm>
          <a:prstGeom prst="rect">
            <a:avLst/>
          </a:prstGeom>
          <a:solidFill>
            <a:schemeClr val="accent1">
              <a:alpha val="60000"/>
            </a:schemeClr>
          </a:solidFill>
          <a:effectLst>
            <a:softEdge rad="127000"/>
          </a:effectLst>
        </p:spPr>
        <p:txBody>
          <a:bodyPr wrap="square" rtlCol="0">
            <a:spAutoFit/>
          </a:bodyPr>
          <a:lstStyle/>
          <a:p>
            <a:pPr algn="ctr"/>
            <a:r>
              <a:rPr lang="en-US" sz="2800" dirty="0">
                <a:solidFill>
                  <a:schemeClr val="bg1"/>
                </a:solidFill>
                <a:latin typeface="Monotype Corsiva" panose="03010101010201010101" pitchFamily="66" charset="0"/>
              </a:rPr>
              <a:t>But we have this treasure in earthen vessels, that the excellency of the power may be of God, and not of us. — 2 Corinthians 4:7 KJV</a:t>
            </a:r>
          </a:p>
        </p:txBody>
      </p:sp>
      <p:sp>
        <p:nvSpPr>
          <p:cNvPr id="7" name="Slide Number Placeholder 6">
            <a:extLst>
              <a:ext uri="{FF2B5EF4-FFF2-40B4-BE49-F238E27FC236}">
                <a16:creationId xmlns:a16="http://schemas.microsoft.com/office/drawing/2014/main" id="{543B0542-9E58-4684-8921-0BF428F48C26}"/>
              </a:ext>
            </a:extLst>
          </p:cNvPr>
          <p:cNvSpPr>
            <a:spLocks noGrp="1"/>
          </p:cNvSpPr>
          <p:nvPr>
            <p:ph type="sldNum" sz="quarter" idx="12"/>
          </p:nvPr>
        </p:nvSpPr>
        <p:spPr/>
        <p:txBody>
          <a:bodyPr/>
          <a:lstStyle/>
          <a:p>
            <a:fld id="{72B57753-A601-4921-9D09-E2F6564B46B2}" type="slidenum">
              <a:rPr lang="en-US" smtClean="0"/>
              <a:t>75</a:t>
            </a:fld>
            <a:endParaRPr lang="en-US" dirty="0"/>
          </a:p>
        </p:txBody>
      </p:sp>
      <p:sp>
        <p:nvSpPr>
          <p:cNvPr id="5" name="TextBox 4">
            <a:extLst>
              <a:ext uri="{FF2B5EF4-FFF2-40B4-BE49-F238E27FC236}">
                <a16:creationId xmlns:a16="http://schemas.microsoft.com/office/drawing/2014/main" id="{35DCEA3C-CA1D-416B-999F-6121A1A2C2DE}"/>
              </a:ext>
            </a:extLst>
          </p:cNvPr>
          <p:cNvSpPr txBox="1"/>
          <p:nvPr/>
        </p:nvSpPr>
        <p:spPr>
          <a:xfrm>
            <a:off x="602609" y="1561750"/>
            <a:ext cx="10956022" cy="954107"/>
          </a:xfrm>
          <a:prstGeom prst="rect">
            <a:avLst/>
          </a:prstGeom>
          <a:solidFill>
            <a:schemeClr val="accent1">
              <a:alpha val="60000"/>
            </a:schemeClr>
          </a:solidFill>
          <a:effectLst>
            <a:softEdge rad="127000"/>
          </a:effectLst>
        </p:spPr>
        <p:txBody>
          <a:bodyPr wrap="square" rtlCol="0">
            <a:spAutoFit/>
          </a:bodyPr>
          <a:lstStyle/>
          <a:p>
            <a:pPr algn="ctr"/>
            <a:r>
              <a:rPr lang="en-US" sz="2800" dirty="0">
                <a:solidFill>
                  <a:schemeClr val="bg1"/>
                </a:solidFill>
                <a:latin typeface="Monotype Corsiva" panose="03010101010201010101" pitchFamily="66" charset="0"/>
              </a:rPr>
              <a:t>For our light affliction, which is but for a moment, worketh for us a far more exceeding and eternal weight of glory; — 2 Corinthians 4:17 KJV</a:t>
            </a:r>
          </a:p>
        </p:txBody>
      </p:sp>
      <p:sp>
        <p:nvSpPr>
          <p:cNvPr id="6" name="TextBox 5">
            <a:extLst>
              <a:ext uri="{FF2B5EF4-FFF2-40B4-BE49-F238E27FC236}">
                <a16:creationId xmlns:a16="http://schemas.microsoft.com/office/drawing/2014/main" id="{46198AEA-8A2D-4908-8F61-0EE1055729A8}"/>
              </a:ext>
            </a:extLst>
          </p:cNvPr>
          <p:cNvSpPr txBox="1"/>
          <p:nvPr/>
        </p:nvSpPr>
        <p:spPr>
          <a:xfrm>
            <a:off x="617989" y="4797394"/>
            <a:ext cx="10956022" cy="954107"/>
          </a:xfrm>
          <a:prstGeom prst="rect">
            <a:avLst/>
          </a:prstGeom>
          <a:solidFill>
            <a:schemeClr val="accent1">
              <a:alpha val="60000"/>
            </a:schemeClr>
          </a:solidFill>
          <a:effectLst>
            <a:softEdge rad="127000"/>
          </a:effectLst>
        </p:spPr>
        <p:txBody>
          <a:bodyPr wrap="square" rtlCol="0">
            <a:spAutoFit/>
          </a:bodyPr>
          <a:lstStyle/>
          <a:p>
            <a:pPr algn="ctr"/>
            <a:r>
              <a:rPr lang="en-US" sz="2800" dirty="0">
                <a:solidFill>
                  <a:schemeClr val="bg1"/>
                </a:solidFill>
                <a:latin typeface="Monotype Corsiva" panose="03010101010201010101" pitchFamily="66" charset="0"/>
              </a:rPr>
              <a:t>Therefore we ought to give the more earnest heed to the things which we have heard, lest at any time we should let them slip. — Hebrews 2:1 KJV</a:t>
            </a:r>
          </a:p>
        </p:txBody>
      </p:sp>
    </p:spTree>
    <p:extLst>
      <p:ext uri="{BB962C8B-B14F-4D97-AF65-F5344CB8AC3E}">
        <p14:creationId xmlns:p14="http://schemas.microsoft.com/office/powerpoint/2010/main" val="41004895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iving Stones | Colors of my Brush">
            <a:extLst>
              <a:ext uri="{FF2B5EF4-FFF2-40B4-BE49-F238E27FC236}">
                <a16:creationId xmlns:a16="http://schemas.microsoft.com/office/drawing/2014/main" id="{BF88B02E-8B8E-44C2-A107-23D248B370D1}"/>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543B0542-9E58-4684-8921-0BF428F48C26}"/>
              </a:ext>
            </a:extLst>
          </p:cNvPr>
          <p:cNvSpPr>
            <a:spLocks noGrp="1"/>
          </p:cNvSpPr>
          <p:nvPr>
            <p:ph type="sldNum" sz="quarter" idx="12"/>
          </p:nvPr>
        </p:nvSpPr>
        <p:spPr/>
        <p:txBody>
          <a:bodyPr/>
          <a:lstStyle/>
          <a:p>
            <a:fld id="{72B57753-A601-4921-9D09-E2F6564B46B2}" type="slidenum">
              <a:rPr lang="en-US" smtClean="0"/>
              <a:t>76</a:t>
            </a:fld>
            <a:endParaRPr lang="en-US" dirty="0"/>
          </a:p>
        </p:txBody>
      </p:sp>
      <p:sp>
        <p:nvSpPr>
          <p:cNvPr id="2" name="TextBox 1">
            <a:extLst>
              <a:ext uri="{FF2B5EF4-FFF2-40B4-BE49-F238E27FC236}">
                <a16:creationId xmlns:a16="http://schemas.microsoft.com/office/drawing/2014/main" id="{445FC068-FA88-4209-BDBA-3CBF1CC423E0}"/>
              </a:ext>
            </a:extLst>
          </p:cNvPr>
          <p:cNvSpPr txBox="1"/>
          <p:nvPr/>
        </p:nvSpPr>
        <p:spPr>
          <a:xfrm>
            <a:off x="617989" y="2441197"/>
            <a:ext cx="10956022" cy="954107"/>
          </a:xfrm>
          <a:prstGeom prst="rect">
            <a:avLst/>
          </a:prstGeom>
          <a:noFill/>
        </p:spPr>
        <p:txBody>
          <a:bodyPr wrap="square" rtlCol="0">
            <a:spAutoFit/>
          </a:bodyPr>
          <a:lstStyle/>
          <a:p>
            <a:pPr algn="ctr"/>
            <a:r>
              <a:rPr lang="en-US" sz="2800" b="1" dirty="0">
                <a:ln w="3175">
                  <a:solidFill>
                    <a:schemeClr val="accent1">
                      <a:lumMod val="60000"/>
                      <a:lumOff val="40000"/>
                    </a:schemeClr>
                  </a:solidFill>
                </a:ln>
                <a:solidFill>
                  <a:schemeClr val="bg1"/>
                </a:solidFill>
                <a:effectLst>
                  <a:glow rad="114300">
                    <a:schemeClr val="accent1">
                      <a:lumMod val="50000"/>
                      <a:alpha val="60000"/>
                    </a:schemeClr>
                  </a:glow>
                  <a:outerShdw blurRad="114300" dist="38100" dir="2700000" algn="tl" rotWithShape="0">
                    <a:schemeClr val="accent1">
                      <a:lumMod val="50000"/>
                      <a:alpha val="60000"/>
                    </a:schemeClr>
                  </a:outerShdw>
                </a:effectLst>
                <a:latin typeface="Monotype Corsiva" panose="03010101010201010101" pitchFamily="66" charset="0"/>
              </a:rPr>
              <a:t>Ye also, as lively stones, are built up a spiritual house, an holy priesthood, to offer up spiritual sacrifices, acceptable to God by Jesus Christ.— 1 Peter 2:5 KJV  </a:t>
            </a:r>
          </a:p>
        </p:txBody>
      </p:sp>
    </p:spTree>
    <p:extLst>
      <p:ext uri="{BB962C8B-B14F-4D97-AF65-F5344CB8AC3E}">
        <p14:creationId xmlns:p14="http://schemas.microsoft.com/office/powerpoint/2010/main" val="37775013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iving Stones | Colors of my Brush">
            <a:extLst>
              <a:ext uri="{FF2B5EF4-FFF2-40B4-BE49-F238E27FC236}">
                <a16:creationId xmlns:a16="http://schemas.microsoft.com/office/drawing/2014/main" id="{BF88B02E-8B8E-44C2-A107-23D248B370D1}"/>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543B0542-9E58-4684-8921-0BF428F48C26}"/>
              </a:ext>
            </a:extLst>
          </p:cNvPr>
          <p:cNvSpPr>
            <a:spLocks noGrp="1"/>
          </p:cNvSpPr>
          <p:nvPr>
            <p:ph type="sldNum" sz="quarter" idx="12"/>
          </p:nvPr>
        </p:nvSpPr>
        <p:spPr/>
        <p:txBody>
          <a:bodyPr/>
          <a:lstStyle/>
          <a:p>
            <a:fld id="{72B57753-A601-4921-9D09-E2F6564B46B2}" type="slidenum">
              <a:rPr lang="en-US" smtClean="0"/>
              <a:t>77</a:t>
            </a:fld>
            <a:endParaRPr lang="en-US" dirty="0"/>
          </a:p>
        </p:txBody>
      </p:sp>
      <p:pic>
        <p:nvPicPr>
          <p:cNvPr id="9" name="Picture 8">
            <a:extLst>
              <a:ext uri="{FF2B5EF4-FFF2-40B4-BE49-F238E27FC236}">
                <a16:creationId xmlns:a16="http://schemas.microsoft.com/office/drawing/2014/main" id="{DDA14428-8663-4E21-8BBD-ED4840D7E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50" y="704676"/>
            <a:ext cx="10865416" cy="5515150"/>
          </a:xfrm>
          <a:prstGeom prst="rect">
            <a:avLst/>
          </a:prstGeom>
        </p:spPr>
      </p:pic>
      <p:sp>
        <p:nvSpPr>
          <p:cNvPr id="2" name="TextBox 1">
            <a:extLst>
              <a:ext uri="{FF2B5EF4-FFF2-40B4-BE49-F238E27FC236}">
                <a16:creationId xmlns:a16="http://schemas.microsoft.com/office/drawing/2014/main" id="{445FC068-FA88-4209-BDBA-3CBF1CC423E0}"/>
              </a:ext>
            </a:extLst>
          </p:cNvPr>
          <p:cNvSpPr txBox="1"/>
          <p:nvPr/>
        </p:nvSpPr>
        <p:spPr>
          <a:xfrm>
            <a:off x="617989" y="2441197"/>
            <a:ext cx="10956022" cy="954107"/>
          </a:xfrm>
          <a:prstGeom prst="rect">
            <a:avLst/>
          </a:prstGeom>
          <a:noFill/>
        </p:spPr>
        <p:txBody>
          <a:bodyPr wrap="square" rtlCol="0">
            <a:spAutoFit/>
          </a:bodyPr>
          <a:lstStyle/>
          <a:p>
            <a:pPr algn="ctr"/>
            <a:r>
              <a:rPr lang="en-US" sz="2800" b="1" dirty="0">
                <a:ln w="3175">
                  <a:solidFill>
                    <a:schemeClr val="accent1">
                      <a:lumMod val="60000"/>
                      <a:lumOff val="40000"/>
                    </a:schemeClr>
                  </a:solidFill>
                </a:ln>
                <a:solidFill>
                  <a:schemeClr val="bg1"/>
                </a:solidFill>
                <a:effectLst>
                  <a:glow rad="114300">
                    <a:schemeClr val="accent1">
                      <a:lumMod val="50000"/>
                      <a:alpha val="60000"/>
                    </a:schemeClr>
                  </a:glow>
                  <a:outerShdw blurRad="114300" dist="38100" dir="2700000" algn="tl" rotWithShape="0">
                    <a:schemeClr val="accent1">
                      <a:lumMod val="50000"/>
                      <a:alpha val="60000"/>
                    </a:schemeClr>
                  </a:outerShdw>
                </a:effectLst>
                <a:latin typeface="Monotype Corsiva" panose="03010101010201010101" pitchFamily="66" charset="0"/>
              </a:rPr>
              <a:t>Ye also, as lively stones, are built up a spiritual house, an holy priesthood, to offer up spiritual sacrifices, acceptable to God by Jesus Christ.— 1 Peter 2:5 KJV  </a:t>
            </a:r>
          </a:p>
        </p:txBody>
      </p:sp>
    </p:spTree>
    <p:extLst>
      <p:ext uri="{BB962C8B-B14F-4D97-AF65-F5344CB8AC3E}">
        <p14:creationId xmlns:p14="http://schemas.microsoft.com/office/powerpoint/2010/main" val="2777455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12396" y="2281806"/>
            <a:ext cx="10972800" cy="3539430"/>
          </a:xfrm>
          <a:prstGeom prst="rect">
            <a:avLst/>
          </a:prstGeom>
          <a:noFill/>
          <a:ln w="12700">
            <a:solidFill>
              <a:srgbClr val="3333FF"/>
            </a:solidFill>
          </a:ln>
        </p:spPr>
        <p:txBody>
          <a:bodyPr wrap="square" rtlCol="0">
            <a:spAutoFit/>
          </a:bodyPr>
          <a:lstStyle/>
          <a:p>
            <a:pPr algn="just"/>
            <a:r>
              <a:rPr lang="en-US" sz="2800" dirty="0">
                <a:solidFill>
                  <a:srgbClr val="3333FF"/>
                </a:solidFill>
                <a:latin typeface="Bookman Old Style" panose="02050604050505020204" pitchFamily="18" charset="0"/>
              </a:rPr>
              <a:t>This, then, is the guide by which we may know our true position, not only at the beginning of the race, but to the end of it, viz., if we are led by the Spirit of God—if that is the direction in which we are following, if that is what we are seeking—then we are sons of God; He owns and accepts all who have come unto Him through Christ, and who are trusting in the merit of the wedding garment, and who continue in this attitude of heart.  (R3203:6)</a:t>
            </a:r>
          </a:p>
        </p:txBody>
      </p:sp>
      <p:sp>
        <p:nvSpPr>
          <p:cNvPr id="3" name="Slide Number Placeholder 2">
            <a:extLst>
              <a:ext uri="{FF2B5EF4-FFF2-40B4-BE49-F238E27FC236}">
                <a16:creationId xmlns:a16="http://schemas.microsoft.com/office/drawing/2014/main" id="{E1B7FDB2-1C09-4774-AC92-5D527156C6E5}"/>
              </a:ext>
            </a:extLst>
          </p:cNvPr>
          <p:cNvSpPr>
            <a:spLocks noGrp="1"/>
          </p:cNvSpPr>
          <p:nvPr>
            <p:ph type="sldNum" sz="quarter" idx="12"/>
          </p:nvPr>
        </p:nvSpPr>
        <p:spPr/>
        <p:txBody>
          <a:bodyPr/>
          <a:lstStyle/>
          <a:p>
            <a:fld id="{72B57753-A601-4921-9D09-E2F6564B46B2}" type="slidenum">
              <a:rPr lang="en-US" smtClean="0"/>
              <a:t>78</a:t>
            </a:fld>
            <a:endParaRPr lang="en-US" dirty="0"/>
          </a:p>
        </p:txBody>
      </p:sp>
      <p:sp>
        <p:nvSpPr>
          <p:cNvPr id="4" name="TextBox 3">
            <a:extLst>
              <a:ext uri="{FF2B5EF4-FFF2-40B4-BE49-F238E27FC236}">
                <a16:creationId xmlns:a16="http://schemas.microsoft.com/office/drawing/2014/main" id="{CDB5E97F-3E36-41F5-AFF9-5DB1EDB33D70}"/>
              </a:ext>
            </a:extLst>
          </p:cNvPr>
          <p:cNvSpPr txBox="1"/>
          <p:nvPr/>
        </p:nvSpPr>
        <p:spPr>
          <a:xfrm>
            <a:off x="617989" y="1124124"/>
            <a:ext cx="10956022" cy="954107"/>
          </a:xfrm>
          <a:prstGeom prst="rect">
            <a:avLst/>
          </a:prstGeom>
          <a:noFill/>
        </p:spPr>
        <p:txBody>
          <a:bodyPr wrap="square" rtlCol="0">
            <a:spAutoFit/>
          </a:bodyPr>
          <a:lstStyle/>
          <a:p>
            <a:pPr algn="ctr"/>
            <a:r>
              <a:rPr lang="en-US" sz="2800" dirty="0">
                <a:solidFill>
                  <a:srgbClr val="3333FF"/>
                </a:solidFill>
                <a:latin typeface="Monotype Corsiva" panose="03010101010201010101" pitchFamily="66" charset="0"/>
              </a:rPr>
              <a:t>For as many as are led by the Spirit of God, they are the sons of God. </a:t>
            </a:r>
            <a:br>
              <a:rPr lang="en-US" sz="2800" dirty="0">
                <a:solidFill>
                  <a:srgbClr val="3333FF"/>
                </a:solidFill>
                <a:latin typeface="Monotype Corsiva" panose="03010101010201010101" pitchFamily="66" charset="0"/>
              </a:rPr>
            </a:br>
            <a:r>
              <a:rPr lang="en-US" sz="2800" dirty="0">
                <a:solidFill>
                  <a:srgbClr val="3333FF"/>
                </a:solidFill>
                <a:latin typeface="Monotype Corsiva" panose="03010101010201010101" pitchFamily="66" charset="0"/>
              </a:rPr>
              <a:t>— Romans 8:14 KJV</a:t>
            </a:r>
          </a:p>
        </p:txBody>
      </p:sp>
    </p:spTree>
    <p:extLst>
      <p:ext uri="{BB962C8B-B14F-4D97-AF65-F5344CB8AC3E}">
        <p14:creationId xmlns:p14="http://schemas.microsoft.com/office/powerpoint/2010/main" val="611514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241570"/>
            <a:ext cx="10956022" cy="3108543"/>
          </a:xfrm>
          <a:prstGeom prst="rect">
            <a:avLst/>
          </a:prstGeom>
          <a:noFill/>
        </p:spPr>
        <p:txBody>
          <a:bodyPr wrap="square" rtlCol="0">
            <a:spAutoFit/>
          </a:bodyPr>
          <a:lstStyle/>
          <a:p>
            <a:pPr algn="ctr"/>
            <a:r>
              <a:rPr lang="en-US" sz="2800" dirty="0">
                <a:latin typeface="Aharoni" panose="02010803020104030203" pitchFamily="2" charset="-79"/>
                <a:cs typeface="Aharoni" panose="02010803020104030203" pitchFamily="2" charset="-79"/>
              </a:rPr>
              <a:t>BODY + SPIRIT = SOUL </a:t>
            </a:r>
          </a:p>
          <a:p>
            <a:pPr algn="ctr"/>
            <a:endParaRPr lang="en-US" sz="2800" dirty="0">
              <a:cs typeface="Aharoni" panose="02010803020104030203" pitchFamily="2" charset="-79"/>
            </a:endParaRPr>
          </a:p>
          <a:p>
            <a:pPr algn="ctr"/>
            <a:r>
              <a:rPr lang="en-US" sz="2800" dirty="0">
                <a:cs typeface="Aharoni" panose="02010803020104030203" pitchFamily="2" charset="-79"/>
              </a:rPr>
              <a:t>or</a:t>
            </a:r>
          </a:p>
          <a:p>
            <a:pPr algn="ctr"/>
            <a:endParaRPr lang="en-US" sz="2800" dirty="0">
              <a:cs typeface="Aharoni" panose="02010803020104030203" pitchFamily="2" charset="-79"/>
            </a:endParaRPr>
          </a:p>
          <a:p>
            <a:pPr algn="ctr"/>
            <a:r>
              <a:rPr lang="en-US" sz="2800" dirty="0">
                <a:latin typeface="Aharoni" panose="02010803020104030203" pitchFamily="2" charset="-79"/>
                <a:cs typeface="Aharoni" panose="02010803020104030203" pitchFamily="2" charset="-79"/>
              </a:rPr>
              <a:t>PHYSICAL STRUCTURE + BREATH OF LIFE = A SENTIENT BEING</a:t>
            </a:r>
          </a:p>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p:txBody>
      </p:sp>
      <p:sp>
        <p:nvSpPr>
          <p:cNvPr id="3" name="Slide Number Placeholder 2">
            <a:extLst>
              <a:ext uri="{FF2B5EF4-FFF2-40B4-BE49-F238E27FC236}">
                <a16:creationId xmlns:a16="http://schemas.microsoft.com/office/drawing/2014/main" id="{6CD2ED31-5A42-4B6E-B748-38864CE2E394}"/>
              </a:ext>
            </a:extLst>
          </p:cNvPr>
          <p:cNvSpPr>
            <a:spLocks noGrp="1"/>
          </p:cNvSpPr>
          <p:nvPr>
            <p:ph type="sldNum" sz="quarter" idx="12"/>
          </p:nvPr>
        </p:nvSpPr>
        <p:spPr/>
        <p:txBody>
          <a:bodyPr/>
          <a:lstStyle/>
          <a:p>
            <a:fld id="{72B57753-A601-4921-9D09-E2F6564B46B2}" type="slidenum">
              <a:rPr lang="en-US" smtClean="0"/>
              <a:t>8</a:t>
            </a:fld>
            <a:endParaRPr lang="en-US" dirty="0"/>
          </a:p>
        </p:txBody>
      </p:sp>
    </p:spTree>
    <p:extLst>
      <p:ext uri="{BB962C8B-B14F-4D97-AF65-F5344CB8AC3E}">
        <p14:creationId xmlns:p14="http://schemas.microsoft.com/office/powerpoint/2010/main" val="3259036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C068-FA88-4209-BDBA-3CBF1CC423E0}"/>
              </a:ext>
            </a:extLst>
          </p:cNvPr>
          <p:cNvSpPr txBox="1"/>
          <p:nvPr/>
        </p:nvSpPr>
        <p:spPr>
          <a:xfrm>
            <a:off x="620785" y="1241570"/>
            <a:ext cx="10956022" cy="4401205"/>
          </a:xfrm>
          <a:prstGeom prst="rect">
            <a:avLst/>
          </a:prstGeom>
          <a:noFill/>
        </p:spPr>
        <p:txBody>
          <a:bodyPr wrap="square" rtlCol="0">
            <a:spAutoFit/>
          </a:bodyPr>
          <a:lstStyle/>
          <a:p>
            <a:pPr algn="ctr"/>
            <a:r>
              <a:rPr lang="en-US" sz="2800" dirty="0">
                <a:latin typeface="Aharoni" panose="02010803020104030203" pitchFamily="2" charset="-79"/>
                <a:cs typeface="Aharoni" panose="02010803020104030203" pitchFamily="2" charset="-79"/>
              </a:rPr>
              <a:t>BODY + SPIRIT = SOUL </a:t>
            </a:r>
          </a:p>
          <a:p>
            <a:pPr algn="ctr"/>
            <a:endParaRPr lang="en-US" sz="2800" dirty="0">
              <a:cs typeface="Aharoni" panose="02010803020104030203" pitchFamily="2" charset="-79"/>
            </a:endParaRPr>
          </a:p>
          <a:p>
            <a:pPr algn="ctr"/>
            <a:r>
              <a:rPr lang="en-US" sz="2800" dirty="0">
                <a:cs typeface="Aharoni" panose="02010803020104030203" pitchFamily="2" charset="-79"/>
              </a:rPr>
              <a:t>or</a:t>
            </a:r>
          </a:p>
          <a:p>
            <a:pPr algn="ctr"/>
            <a:endParaRPr lang="en-US" sz="2800" dirty="0">
              <a:cs typeface="Aharoni" panose="02010803020104030203" pitchFamily="2" charset="-79"/>
            </a:endParaRPr>
          </a:p>
          <a:p>
            <a:pPr algn="ctr"/>
            <a:r>
              <a:rPr lang="en-US" sz="2800" dirty="0">
                <a:latin typeface="Aharoni" panose="02010803020104030203" pitchFamily="2" charset="-79"/>
                <a:cs typeface="Aharoni" panose="02010803020104030203" pitchFamily="2" charset="-79"/>
              </a:rPr>
              <a:t>PHYSICAL STRUCTURE + BREATH OF LIFE = A SENTIENT BEING</a:t>
            </a:r>
          </a:p>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US" sz="2800" dirty="0">
                <a:solidFill>
                  <a:srgbClr val="3333FF"/>
                </a:solidFill>
                <a:latin typeface="Monotype Corsiva" panose="03010101010201010101" pitchFamily="66" charset="0"/>
              </a:rPr>
              <a:t>And the LORD God formed man of </a:t>
            </a:r>
            <a:r>
              <a:rPr lang="en-US" sz="2800" u="sng" dirty="0">
                <a:solidFill>
                  <a:srgbClr val="3333FF"/>
                </a:solidFill>
                <a:latin typeface="Monotype Corsiva" panose="03010101010201010101" pitchFamily="66" charset="0"/>
              </a:rPr>
              <a:t>the dust of the ground</a:t>
            </a:r>
            <a:r>
              <a:rPr lang="en-US" sz="2800" dirty="0">
                <a:solidFill>
                  <a:srgbClr val="3333FF"/>
                </a:solidFill>
                <a:latin typeface="Monotype Corsiva" panose="03010101010201010101" pitchFamily="66" charset="0"/>
              </a:rPr>
              <a:t> </a:t>
            </a:r>
            <a:r>
              <a:rPr lang="en-US" sz="2400" dirty="0">
                <a:latin typeface="+mj-lt"/>
              </a:rPr>
              <a:t>[the body was formed from earthly elements]</a:t>
            </a:r>
            <a:r>
              <a:rPr lang="en-US" sz="2800" dirty="0">
                <a:solidFill>
                  <a:srgbClr val="3333FF"/>
                </a:solidFill>
                <a:latin typeface="Monotype Corsiva" panose="03010101010201010101" pitchFamily="66" charset="0"/>
              </a:rPr>
              <a:t>, and breathed into his nostrils </a:t>
            </a:r>
            <a:r>
              <a:rPr lang="en-US" sz="2800" u="sng" dirty="0">
                <a:solidFill>
                  <a:srgbClr val="3333FF"/>
                </a:solidFill>
                <a:latin typeface="Monotype Corsiva" panose="03010101010201010101" pitchFamily="66" charset="0"/>
              </a:rPr>
              <a:t>the breath of life</a:t>
            </a:r>
            <a:r>
              <a:rPr lang="en-US" sz="2800" dirty="0">
                <a:solidFill>
                  <a:srgbClr val="3333FF"/>
                </a:solidFill>
                <a:latin typeface="Monotype Corsiva" panose="03010101010201010101" pitchFamily="66" charset="0"/>
              </a:rPr>
              <a:t> </a:t>
            </a:r>
            <a:r>
              <a:rPr lang="en-US" sz="2400" dirty="0">
                <a:latin typeface="+mj-lt"/>
              </a:rPr>
              <a:t>[the spirit of life]</a:t>
            </a:r>
            <a:r>
              <a:rPr lang="en-US" sz="2800" dirty="0">
                <a:solidFill>
                  <a:srgbClr val="3333FF"/>
                </a:solidFill>
                <a:latin typeface="Monotype Corsiva" panose="03010101010201010101" pitchFamily="66" charset="0"/>
              </a:rPr>
              <a:t>; and man became </a:t>
            </a:r>
            <a:r>
              <a:rPr lang="en-US" sz="2800" u="sng" dirty="0">
                <a:solidFill>
                  <a:srgbClr val="3333FF"/>
                </a:solidFill>
                <a:latin typeface="Monotype Corsiva" panose="03010101010201010101" pitchFamily="66" charset="0"/>
              </a:rPr>
              <a:t>a living soul</a:t>
            </a:r>
            <a:r>
              <a:rPr lang="en-US" sz="2800" dirty="0">
                <a:solidFill>
                  <a:srgbClr val="3333FF"/>
                </a:solidFill>
                <a:latin typeface="Monotype Corsiva" panose="03010101010201010101" pitchFamily="66" charset="0"/>
              </a:rPr>
              <a:t> </a:t>
            </a:r>
            <a:r>
              <a:rPr lang="en-US" sz="2400" dirty="0">
                <a:latin typeface="+mj-lt"/>
              </a:rPr>
              <a:t>[a sentient being]. </a:t>
            </a:r>
            <a:r>
              <a:rPr lang="en-US" sz="2800" dirty="0">
                <a:solidFill>
                  <a:srgbClr val="3333FF"/>
                </a:solidFill>
                <a:latin typeface="Monotype Corsiva" panose="03010101010201010101" pitchFamily="66" charset="0"/>
              </a:rPr>
              <a:t>— Genesis 2:7 KJV </a:t>
            </a:r>
          </a:p>
        </p:txBody>
      </p:sp>
      <p:sp>
        <p:nvSpPr>
          <p:cNvPr id="3" name="Slide Number Placeholder 2">
            <a:extLst>
              <a:ext uri="{FF2B5EF4-FFF2-40B4-BE49-F238E27FC236}">
                <a16:creationId xmlns:a16="http://schemas.microsoft.com/office/drawing/2014/main" id="{36782A96-AFA1-4ED2-A0C9-8CBC35A798D4}"/>
              </a:ext>
            </a:extLst>
          </p:cNvPr>
          <p:cNvSpPr>
            <a:spLocks noGrp="1"/>
          </p:cNvSpPr>
          <p:nvPr>
            <p:ph type="sldNum" sz="quarter" idx="12"/>
          </p:nvPr>
        </p:nvSpPr>
        <p:spPr/>
        <p:txBody>
          <a:bodyPr/>
          <a:lstStyle/>
          <a:p>
            <a:fld id="{72B57753-A601-4921-9D09-E2F6564B46B2}" type="slidenum">
              <a:rPr lang="en-US" smtClean="0"/>
              <a:t>9</a:t>
            </a:fld>
            <a:endParaRPr lang="en-US" dirty="0"/>
          </a:p>
        </p:txBody>
      </p:sp>
    </p:spTree>
    <p:extLst>
      <p:ext uri="{BB962C8B-B14F-4D97-AF65-F5344CB8AC3E}">
        <p14:creationId xmlns:p14="http://schemas.microsoft.com/office/powerpoint/2010/main" val="1592060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2602</TotalTime>
  <Words>5277</Words>
  <Application>Microsoft Office PowerPoint</Application>
  <PresentationFormat>Widescreen</PresentationFormat>
  <Paragraphs>314</Paragraphs>
  <Slides>78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78</vt:i4>
      </vt:variant>
    </vt:vector>
  </HeadingPairs>
  <TitlesOfParts>
    <vt:vector size="90" baseType="lpstr">
      <vt:lpstr>Aharoni</vt:lpstr>
      <vt:lpstr>Arial</vt:lpstr>
      <vt:lpstr>Arial Black</vt:lpstr>
      <vt:lpstr>Bookman Old Style</vt:lpstr>
      <vt:lpstr>Brush Script MT</vt:lpstr>
      <vt:lpstr>Calibri</vt:lpstr>
      <vt:lpstr>Calibri Light</vt:lpstr>
      <vt:lpstr>Ink Free</vt:lpstr>
      <vt:lpstr>Monotype Corsiva</vt:lpstr>
      <vt:lpstr>Papyrus</vt:lpstr>
      <vt:lpstr>Segoe UI Black</vt:lpstr>
      <vt:lpstr>Office Theme</vt:lpstr>
      <vt:lpstr>Notes on the Holy Spirit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on the Holy Spirit</dc:title>
  <dc:creator>RA Bennett</dc:creator>
  <cp:lastModifiedBy>RA Bennett</cp:lastModifiedBy>
  <cp:revision>126</cp:revision>
  <cp:lastPrinted>2020-06-24T00:43:30Z</cp:lastPrinted>
  <dcterms:created xsi:type="dcterms:W3CDTF">2020-04-10T23:55:41Z</dcterms:created>
  <dcterms:modified xsi:type="dcterms:W3CDTF">2020-06-24T00:50:31Z</dcterms:modified>
</cp:coreProperties>
</file>